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0" r:id="rId21"/>
    <p:sldId id="275" r:id="rId22"/>
    <p:sldId id="276" r:id="rId23"/>
    <p:sldId id="278" r:id="rId24"/>
    <p:sldId id="279" r:id="rId25"/>
    <p:sldId id="284" r:id="rId26"/>
    <p:sldId id="285" r:id="rId27"/>
    <p:sldId id="286" r:id="rId28"/>
    <p:sldId id="287" r:id="rId29"/>
    <p:sldId id="288" r:id="rId30"/>
    <p:sldId id="289" r:id="rId31"/>
    <p:sldId id="294" r:id="rId32"/>
    <p:sldId id="295" r:id="rId33"/>
    <p:sldId id="296" r:id="rId34"/>
    <p:sldId id="297" r:id="rId35"/>
    <p:sldId id="292" r:id="rId36"/>
    <p:sldId id="299" r:id="rId37"/>
    <p:sldId id="298"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290" r:id="rId52"/>
    <p:sldId id="291" r:id="rId53"/>
    <p:sldId id="313"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4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a:t>Kliknutím lze upravit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1/14/2023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a:t>Kliknutím lze upravit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a:t>Kliknutím lze upravit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1/14/2023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pl-PL" sz="4400" b="1" dirty="0"/>
              <a:t>Vztah obce/kraje jako zřizovatele a ředitele školy </a:t>
            </a:r>
            <a:endParaRPr lang="cs-CZ" sz="4400" b="1" dirty="0"/>
          </a:p>
        </p:txBody>
      </p:sp>
      <p:sp>
        <p:nvSpPr>
          <p:cNvPr id="3" name="Podnadpis 2"/>
          <p:cNvSpPr>
            <a:spLocks noGrp="1"/>
          </p:cNvSpPr>
          <p:nvPr>
            <p:ph type="subTitle" idx="1"/>
          </p:nvPr>
        </p:nvSpPr>
        <p:spPr/>
        <p:txBody>
          <a:bodyPr/>
          <a:lstStyle/>
          <a:p>
            <a:r>
              <a:rPr lang="cs-CZ" dirty="0"/>
              <a:t>JUDr. Eva Janečková</a:t>
            </a:r>
          </a:p>
        </p:txBody>
      </p:sp>
    </p:spTree>
    <p:extLst>
      <p:ext uri="{BB962C8B-B14F-4D97-AF65-F5344CB8AC3E}">
        <p14:creationId xmlns:p14="http://schemas.microsoft.com/office/powerpoint/2010/main" val="2987274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Zřizovatel v postavení „zaměstnavatele“ vůči řediteli školy</a:t>
            </a:r>
          </a:p>
        </p:txBody>
      </p:sp>
      <p:sp>
        <p:nvSpPr>
          <p:cNvPr id="3" name="Zástupný symbol pro obsah 2"/>
          <p:cNvSpPr>
            <a:spLocks noGrp="1"/>
          </p:cNvSpPr>
          <p:nvPr>
            <p:ph idx="1"/>
          </p:nvPr>
        </p:nvSpPr>
        <p:spPr/>
        <p:txBody>
          <a:bodyPr>
            <a:normAutofit fontScale="85000" lnSpcReduction="20000"/>
          </a:bodyPr>
          <a:lstStyle/>
          <a:p>
            <a:pPr marL="0" indent="0">
              <a:buNone/>
            </a:pPr>
            <a:r>
              <a:rPr lang="cs-CZ" sz="2800" b="1" dirty="0"/>
              <a:t>Jednání směřující k:</a:t>
            </a:r>
          </a:p>
          <a:p>
            <a:pPr>
              <a:buFontTx/>
              <a:buChar char="-"/>
            </a:pPr>
            <a:r>
              <a:rPr lang="cs-CZ" dirty="0"/>
              <a:t>vzniku pracovního poměru,</a:t>
            </a:r>
          </a:p>
          <a:p>
            <a:pPr>
              <a:buFontTx/>
              <a:buChar char="-"/>
            </a:pPr>
            <a:r>
              <a:rPr lang="cs-CZ" dirty="0"/>
              <a:t>změně pracovního poměru,</a:t>
            </a:r>
          </a:p>
          <a:p>
            <a:pPr>
              <a:buFontTx/>
              <a:buChar char="-"/>
            </a:pPr>
            <a:r>
              <a:rPr lang="cs-CZ" dirty="0"/>
              <a:t>zániku pracovního poměru;</a:t>
            </a:r>
          </a:p>
          <a:p>
            <a:pPr>
              <a:buFontTx/>
              <a:buChar char="-"/>
            </a:pPr>
            <a:endParaRPr lang="cs-CZ" sz="2800" dirty="0"/>
          </a:p>
          <a:p>
            <a:pPr marL="0" indent="0" algn="just">
              <a:buNone/>
            </a:pPr>
            <a:r>
              <a:rPr lang="cs-CZ" sz="2800" b="1" dirty="0"/>
              <a:t>Jednání směřující k:</a:t>
            </a:r>
          </a:p>
          <a:p>
            <a:pPr algn="just">
              <a:buFontTx/>
              <a:buChar char="-"/>
            </a:pPr>
            <a:r>
              <a:rPr lang="cs-CZ" dirty="0"/>
              <a:t>určení platu,</a:t>
            </a:r>
          </a:p>
          <a:p>
            <a:pPr algn="just">
              <a:buFontTx/>
              <a:buChar char="-"/>
            </a:pPr>
            <a:r>
              <a:rPr lang="cs-CZ" dirty="0"/>
              <a:t>stanovení odměn</a:t>
            </a:r>
          </a:p>
          <a:p>
            <a:endParaRPr lang="cs-CZ" dirty="0"/>
          </a:p>
        </p:txBody>
      </p:sp>
    </p:spTree>
    <p:extLst>
      <p:ext uri="{BB962C8B-B14F-4D97-AF65-F5344CB8AC3E}">
        <p14:creationId xmlns:p14="http://schemas.microsoft.com/office/powerpoint/2010/main" val="1483044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Odměňování ředitele školy</a:t>
            </a:r>
          </a:p>
        </p:txBody>
      </p:sp>
      <p:sp>
        <p:nvSpPr>
          <p:cNvPr id="3" name="Zástupný symbol pro obsah 2"/>
          <p:cNvSpPr>
            <a:spLocks noGrp="1"/>
          </p:cNvSpPr>
          <p:nvPr>
            <p:ph idx="1"/>
          </p:nvPr>
        </p:nvSpPr>
        <p:spPr/>
        <p:txBody>
          <a:bodyPr>
            <a:normAutofit lnSpcReduction="10000"/>
          </a:bodyPr>
          <a:lstStyle/>
          <a:p>
            <a:pPr marL="0" indent="0" algn="just">
              <a:buNone/>
            </a:pPr>
            <a:r>
              <a:rPr lang="cs-CZ" dirty="0"/>
              <a:t>Pro stanovení platu ředitele školy je zásadní ustanovení </a:t>
            </a:r>
            <a:r>
              <a:rPr lang="cs-CZ" b="1" dirty="0"/>
              <a:t>§ 122 odst. 2 zákoníku práce</a:t>
            </a:r>
            <a:r>
              <a:rPr lang="cs-CZ" dirty="0"/>
              <a:t>, podle nějž vedoucímu zaměstnanci, který je statutárním orgánem zaměstnavatele, určuje plat (tj. všechny jeho složky včetně případné odměny podle § 134 zákoníku práce) orgán, který ho na pracovní místo ustanovil. Ředitele školy podle § 166 školského zákona jmenuje zřizovatel, tedy obec.</a:t>
            </a:r>
          </a:p>
          <a:p>
            <a:pPr algn="just"/>
            <a:endParaRPr lang="cs-CZ" dirty="0"/>
          </a:p>
          <a:p>
            <a:pPr marL="0" indent="0" algn="just">
              <a:buNone/>
            </a:pPr>
            <a:r>
              <a:rPr lang="cs-CZ" dirty="0"/>
              <a:t>=&gt; Tato úprava eliminuje možnost, aby si vedoucí zaměstnanci mohli sami stanovit plat, případně v této souvislosti zneužít svého postavení.</a:t>
            </a:r>
          </a:p>
          <a:p>
            <a:endParaRPr lang="cs-CZ" dirty="0"/>
          </a:p>
        </p:txBody>
      </p:sp>
    </p:spTree>
    <p:extLst>
      <p:ext uri="{BB962C8B-B14F-4D97-AF65-F5344CB8AC3E}">
        <p14:creationId xmlns:p14="http://schemas.microsoft.com/office/powerpoint/2010/main" val="1175863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Odměňování ředitele školy</a:t>
            </a:r>
            <a:endParaRPr lang="cs-CZ" dirty="0"/>
          </a:p>
        </p:txBody>
      </p:sp>
      <p:sp>
        <p:nvSpPr>
          <p:cNvPr id="3" name="Zástupný symbol pro obsah 2"/>
          <p:cNvSpPr>
            <a:spLocks noGrp="1"/>
          </p:cNvSpPr>
          <p:nvPr>
            <p:ph idx="1"/>
          </p:nvPr>
        </p:nvSpPr>
        <p:spPr/>
        <p:txBody>
          <a:bodyPr>
            <a:normAutofit fontScale="92500" lnSpcReduction="20000"/>
          </a:bodyPr>
          <a:lstStyle/>
          <a:p>
            <a:pPr marL="0" indent="0" algn="just">
              <a:buNone/>
            </a:pPr>
            <a:r>
              <a:rPr lang="cs-CZ" dirty="0"/>
              <a:t>V případě poskytnutí odměny řediteli školy se uplatní rovněž ustanovení § 122 odst. 2 zákoníku práce.</a:t>
            </a:r>
          </a:p>
          <a:p>
            <a:pPr marL="0" indent="0" algn="just">
              <a:buNone/>
            </a:pPr>
            <a:r>
              <a:rPr lang="cs-CZ" dirty="0"/>
              <a:t>Vzhledem k tomu, že jde o plnění úkolů zřizovatele ve smyslu § 102 odst. 2 zákona č. 128/2000 Sb., o obcích (obecní zřízení), ve znění pozdějších předpisů, měla by o poskytnutí odměny řediteli školy rozhodovat </a:t>
            </a:r>
            <a:r>
              <a:rPr lang="cs-CZ" b="1" dirty="0"/>
              <a:t>rada obce</a:t>
            </a:r>
            <a:r>
              <a:rPr lang="cs-CZ" dirty="0"/>
              <a:t>, a v obcích, kde se rada nevolí, na základě § 99 odst. 2 zákona o obcích </a:t>
            </a:r>
            <a:r>
              <a:rPr lang="cs-CZ" b="1" dirty="0"/>
              <a:t>starosta</a:t>
            </a:r>
            <a:r>
              <a:rPr lang="cs-CZ" dirty="0"/>
              <a:t>, </a:t>
            </a:r>
            <a:r>
              <a:rPr lang="cs-CZ" u="sng" dirty="0"/>
              <a:t>nikoliv zastupitelstvo</a:t>
            </a:r>
            <a:r>
              <a:rPr lang="cs-CZ" dirty="0"/>
              <a:t>. Ustanovení § 84 odst. 4 zákona o obcích navíc uvádí, že pravomoci vyhrazené radě si zastupitelstvo nemůže vyhradit pro sebe. Nic ovšem nebrání tomu, aby rozhodnutí rady či starosty zastupitelstvo vzalo na vědomí nebo aby se o něm na zastupitelstvu vedla diskuze.</a:t>
            </a:r>
          </a:p>
          <a:p>
            <a:pPr marL="0" indent="0" algn="just">
              <a:buNone/>
            </a:pPr>
            <a:r>
              <a:rPr lang="cs-CZ" dirty="0">
                <a:latin typeface="Calibri" panose="020F0502020204030204" pitchFamily="34" charset="0"/>
                <a:cs typeface="Calibri" panose="020F0502020204030204" pitchFamily="34" charset="0"/>
              </a:rPr>
              <a:t>=&gt; </a:t>
            </a:r>
            <a:r>
              <a:rPr lang="cs-CZ" dirty="0">
                <a:cs typeface="Calibri" panose="020F0502020204030204" pitchFamily="34" charset="0"/>
              </a:rPr>
              <a:t>V komentářích možné najít i opačné názory.</a:t>
            </a:r>
            <a:endParaRPr lang="cs-CZ" dirty="0"/>
          </a:p>
        </p:txBody>
      </p:sp>
    </p:spTree>
    <p:extLst>
      <p:ext uri="{BB962C8B-B14F-4D97-AF65-F5344CB8AC3E}">
        <p14:creationId xmlns:p14="http://schemas.microsoft.com/office/powerpoint/2010/main" val="748619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Metodické doporučení pro zřizovatele k odměňování ředitelů</a:t>
            </a:r>
          </a:p>
        </p:txBody>
      </p:sp>
      <p:sp>
        <p:nvSpPr>
          <p:cNvPr id="3" name="Zástupný symbol pro obsah 2"/>
          <p:cNvSpPr>
            <a:spLocks noGrp="1"/>
          </p:cNvSpPr>
          <p:nvPr>
            <p:ph idx="1"/>
          </p:nvPr>
        </p:nvSpPr>
        <p:spPr/>
        <p:txBody>
          <a:bodyPr/>
          <a:lstStyle/>
          <a:p>
            <a:pPr marL="0" indent="0" algn="just">
              <a:buNone/>
            </a:pPr>
            <a:r>
              <a:rPr lang="cs-CZ" dirty="0"/>
              <a:t>Hodnocení a odměňování práce ředitele je plně v kompetenci zřizovatele, samozřejmě při respektování platných právních předpisů, které tuto oblast upravují. </a:t>
            </a:r>
          </a:p>
          <a:p>
            <a:pPr marL="0" indent="0" algn="just">
              <a:buNone/>
            </a:pPr>
            <a:r>
              <a:rPr lang="cs-CZ" dirty="0"/>
              <a:t>Schvalování odměn je nyní v různých obcích řešeno velmi rozdílně a v některých konkrétních případech může být i zdrojem nejistot či dokonce napětí a konfliktů mezi zúčastněnými stranami.</a:t>
            </a:r>
          </a:p>
          <a:p>
            <a:pPr marL="0" indent="0" algn="just">
              <a:buNone/>
            </a:pPr>
            <a:r>
              <a:rPr lang="cs-CZ" dirty="0"/>
              <a:t>Odměňování musí naplňovat znaky efektivního motivačního systému. Mělo by být stabilní, předvídatelné, ale i pružně reagující na změnu.</a:t>
            </a:r>
          </a:p>
        </p:txBody>
      </p:sp>
    </p:spTree>
    <p:extLst>
      <p:ext uri="{BB962C8B-B14F-4D97-AF65-F5344CB8AC3E}">
        <p14:creationId xmlns:p14="http://schemas.microsoft.com/office/powerpoint/2010/main" val="446748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Plat ředitele školy</a:t>
            </a:r>
          </a:p>
        </p:txBody>
      </p:sp>
      <p:pic>
        <p:nvPicPr>
          <p:cNvPr id="4" name="Zástupný symbol pro obsah 3"/>
          <p:cNvPicPr>
            <a:picLocks noGrp="1" noChangeAspect="1"/>
          </p:cNvPicPr>
          <p:nvPr>
            <p:ph idx="1"/>
          </p:nvPr>
        </p:nvPicPr>
        <p:blipFill>
          <a:blip r:embed="rId2"/>
          <a:stretch>
            <a:fillRect/>
          </a:stretch>
        </p:blipFill>
        <p:spPr>
          <a:xfrm>
            <a:off x="1732547" y="2550695"/>
            <a:ext cx="8710864" cy="3272589"/>
          </a:xfrm>
          <a:prstGeom prst="rect">
            <a:avLst/>
          </a:prstGeom>
        </p:spPr>
      </p:pic>
    </p:spTree>
    <p:extLst>
      <p:ext uri="{BB962C8B-B14F-4D97-AF65-F5344CB8AC3E}">
        <p14:creationId xmlns:p14="http://schemas.microsoft.com/office/powerpoint/2010/main" val="2099313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Plat ředitele školy</a:t>
            </a:r>
            <a:endParaRPr lang="cs-CZ" dirty="0"/>
          </a:p>
        </p:txBody>
      </p:sp>
      <p:sp>
        <p:nvSpPr>
          <p:cNvPr id="3" name="Zástupný symbol pro obsah 2"/>
          <p:cNvSpPr>
            <a:spLocks noGrp="1"/>
          </p:cNvSpPr>
          <p:nvPr>
            <p:ph idx="1"/>
          </p:nvPr>
        </p:nvSpPr>
        <p:spPr/>
        <p:txBody>
          <a:bodyPr>
            <a:normAutofit fontScale="85000" lnSpcReduction="10000"/>
          </a:bodyPr>
          <a:lstStyle/>
          <a:p>
            <a:pPr marL="0" indent="0" algn="just">
              <a:buNone/>
            </a:pPr>
            <a:r>
              <a:rPr lang="cs-CZ" dirty="0"/>
              <a:t>Plat se řediteli zpravidla vyplácí z finančních prostředků </a:t>
            </a:r>
            <a:r>
              <a:rPr lang="cs-CZ" b="1" dirty="0"/>
              <a:t>státního rozpočtu </a:t>
            </a:r>
            <a:r>
              <a:rPr lang="cs-CZ" dirty="0"/>
              <a:t>poskytnutých škole či školskému zařízení na platy. Zřizovatel však může přispívat i na mzdové výdaje školy nebo školského zařízení (a v některých případech má dokonce zákonnou povinnost tak činit). </a:t>
            </a:r>
          </a:p>
          <a:p>
            <a:pPr algn="just"/>
            <a:endParaRPr lang="cs-CZ" dirty="0"/>
          </a:p>
          <a:p>
            <a:pPr marL="0" indent="0" algn="just">
              <a:buNone/>
            </a:pPr>
            <a:r>
              <a:rPr lang="cs-CZ" dirty="0"/>
              <a:t>Jedná se zejména o případ, kdy zřizovatel povolí výjimku z nejnižšího počtu dětí, žáků či studentů školy či třídy stanoveného ministerstvem v prováděcím předpise – v takovém případě mu vzniká povinnost hradit </a:t>
            </a:r>
            <a:r>
              <a:rPr lang="cs-CZ" b="1" dirty="0"/>
              <a:t>zvýšené výdaje na vzdělávací činnost školy</a:t>
            </a:r>
            <a:r>
              <a:rPr lang="cs-CZ" dirty="0"/>
              <a:t>. Zároveň školy či školská zařízení nakládají s majetkem zřizovatele, často poměrně rozsáhlým. Z těchto, ale i jiných důvodů dle posouzení zřizovatele, je možné, aby zřizovatel přispíval na platové výdaje nad rámec toho, co je poskytováno ze státního rozpočtu.</a:t>
            </a:r>
          </a:p>
        </p:txBody>
      </p:sp>
    </p:spTree>
    <p:extLst>
      <p:ext uri="{BB962C8B-B14F-4D97-AF65-F5344CB8AC3E}">
        <p14:creationId xmlns:p14="http://schemas.microsoft.com/office/powerpoint/2010/main" val="3367900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Příplatek za vedení</a:t>
            </a:r>
          </a:p>
        </p:txBody>
      </p:sp>
      <p:sp>
        <p:nvSpPr>
          <p:cNvPr id="3" name="Zástupný symbol pro obsah 2"/>
          <p:cNvSpPr>
            <a:spLocks noGrp="1"/>
          </p:cNvSpPr>
          <p:nvPr>
            <p:ph idx="1"/>
          </p:nvPr>
        </p:nvSpPr>
        <p:spPr/>
        <p:txBody>
          <a:bodyPr/>
          <a:lstStyle/>
          <a:p>
            <a:pPr marL="0" indent="0" algn="just">
              <a:buNone/>
            </a:pPr>
            <a:r>
              <a:rPr lang="cs-CZ" dirty="0"/>
              <a:t>Zařazení ředitele do správné platové třídy není úplně jednoduché. Je potřeba si pozorně pročíst katalog prací, </a:t>
            </a:r>
            <a:r>
              <a:rPr lang="cs-CZ" b="1" dirty="0"/>
              <a:t>seznámit se s náplní práce ředitele</a:t>
            </a:r>
            <a:r>
              <a:rPr lang="cs-CZ" dirty="0"/>
              <a:t> a od ředitele </a:t>
            </a:r>
            <a:r>
              <a:rPr lang="cs-CZ" b="1" dirty="0"/>
              <a:t>získat informaci, v jaké nejvyšší třídě jsou jeho zaměstnanci zařazeni</a:t>
            </a:r>
            <a:r>
              <a:rPr lang="cs-CZ" dirty="0"/>
              <a:t>. V případě pochybností je vhodné konzultovat se mzdovou účetní obce či školy.</a:t>
            </a:r>
          </a:p>
          <a:p>
            <a:pPr marL="0" indent="0" algn="just">
              <a:buNone/>
            </a:pPr>
            <a:r>
              <a:rPr lang="cs-CZ" dirty="0"/>
              <a:t>Proto ani stanovení výše příplatku za vedení není jednoduché.</a:t>
            </a:r>
          </a:p>
        </p:txBody>
      </p:sp>
    </p:spTree>
    <p:extLst>
      <p:ext uri="{BB962C8B-B14F-4D97-AF65-F5344CB8AC3E}">
        <p14:creationId xmlns:p14="http://schemas.microsoft.com/office/powerpoint/2010/main" val="4067411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Příplatek za vedení</a:t>
            </a:r>
          </a:p>
        </p:txBody>
      </p:sp>
      <p:pic>
        <p:nvPicPr>
          <p:cNvPr id="4" name="Zástupný symbol pro obsah 3"/>
          <p:cNvPicPr>
            <a:picLocks noGrp="1" noChangeAspect="1"/>
          </p:cNvPicPr>
          <p:nvPr>
            <p:ph idx="1"/>
          </p:nvPr>
        </p:nvPicPr>
        <p:blipFill>
          <a:blip r:embed="rId2"/>
          <a:stretch>
            <a:fillRect/>
          </a:stretch>
        </p:blipFill>
        <p:spPr>
          <a:xfrm>
            <a:off x="2213811" y="2671011"/>
            <a:ext cx="7700210" cy="2839452"/>
          </a:xfrm>
          <a:prstGeom prst="rect">
            <a:avLst/>
          </a:prstGeom>
        </p:spPr>
      </p:pic>
    </p:spTree>
    <p:extLst>
      <p:ext uri="{BB962C8B-B14F-4D97-AF65-F5344CB8AC3E}">
        <p14:creationId xmlns:p14="http://schemas.microsoft.com/office/powerpoint/2010/main" val="1282654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Osobní příplatek</a:t>
            </a:r>
          </a:p>
        </p:txBody>
      </p:sp>
      <p:sp>
        <p:nvSpPr>
          <p:cNvPr id="3" name="Zástupný symbol pro obsah 2"/>
          <p:cNvSpPr>
            <a:spLocks noGrp="1"/>
          </p:cNvSpPr>
          <p:nvPr>
            <p:ph idx="1"/>
          </p:nvPr>
        </p:nvSpPr>
        <p:spPr/>
        <p:txBody>
          <a:bodyPr>
            <a:normAutofit fontScale="92500" lnSpcReduction="10000"/>
          </a:bodyPr>
          <a:lstStyle/>
          <a:p>
            <a:pPr marL="0" indent="0" algn="just">
              <a:buNone/>
            </a:pPr>
            <a:r>
              <a:rPr lang="cs-CZ" dirty="0"/>
              <a:t>Osobní příplatek zohledňuje především </a:t>
            </a:r>
            <a:r>
              <a:rPr lang="cs-CZ" b="1" dirty="0"/>
              <a:t>dlouhodobou kvalitu práce ředitele</a:t>
            </a:r>
            <a:r>
              <a:rPr lang="cs-CZ" dirty="0"/>
              <a:t> a zároveň funguje jako výrazný motivační prvek. Protože osobní příplatek je stanoven na dobu neurčitou, představuje pro ředitele vyšší míru jistoty. </a:t>
            </a:r>
          </a:p>
          <a:p>
            <a:pPr algn="just"/>
            <a:endParaRPr lang="cs-CZ" dirty="0"/>
          </a:p>
          <a:p>
            <a:pPr marL="0" indent="0" algn="just">
              <a:buNone/>
            </a:pPr>
            <a:r>
              <a:rPr lang="cs-CZ" dirty="0"/>
              <a:t>Zároveň je však vhodné kvalitu práce ředitele </a:t>
            </a:r>
            <a:r>
              <a:rPr lang="cs-CZ" b="1" dirty="0"/>
              <a:t>pravidelně vyhodnocovat</a:t>
            </a:r>
            <a:r>
              <a:rPr lang="cs-CZ" dirty="0"/>
              <a:t> a osobní příplatek upravovat v závislosti na míře plnění podmínek, za kterých byl přiznán. Případné odnětí či snížení osobního příplatku musí zřizovatel řediteli školy vždy odůvodnit, a to zhoršením pracovního výkonu posuzovaného např. dle stanovených kritérií, a být schopen tyto důvody doložit.</a:t>
            </a:r>
          </a:p>
        </p:txBody>
      </p:sp>
    </p:spTree>
    <p:extLst>
      <p:ext uri="{BB962C8B-B14F-4D97-AF65-F5344CB8AC3E}">
        <p14:creationId xmlns:p14="http://schemas.microsoft.com/office/powerpoint/2010/main" val="2995788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Odměny</a:t>
            </a:r>
          </a:p>
        </p:txBody>
      </p:sp>
      <p:sp>
        <p:nvSpPr>
          <p:cNvPr id="3" name="Zástupný symbol pro obsah 2"/>
          <p:cNvSpPr>
            <a:spLocks noGrp="1"/>
          </p:cNvSpPr>
          <p:nvPr>
            <p:ph idx="1"/>
          </p:nvPr>
        </p:nvSpPr>
        <p:spPr/>
        <p:txBody>
          <a:bodyPr>
            <a:normAutofit fontScale="70000" lnSpcReduction="20000"/>
          </a:bodyPr>
          <a:lstStyle/>
          <a:p>
            <a:pPr marL="0" indent="0" algn="just">
              <a:buNone/>
            </a:pPr>
            <a:r>
              <a:rPr lang="cs-CZ" dirty="0"/>
              <a:t>Za splnění mimořádného či zvláště významného pracovního úkolu (</a:t>
            </a:r>
            <a:r>
              <a:rPr lang="cs-CZ" b="1" dirty="0"/>
              <a:t>„mimořádná odměna“</a:t>
            </a:r>
            <a:r>
              <a:rPr lang="cs-CZ" dirty="0"/>
              <a:t>) nebo za splnění předem stanoveného mimořádně náročného úkolu (</a:t>
            </a:r>
            <a:r>
              <a:rPr lang="cs-CZ" b="1" dirty="0"/>
              <a:t>„cílová odměna“</a:t>
            </a:r>
            <a:r>
              <a:rPr lang="cs-CZ" dirty="0"/>
              <a:t>), lze řediteli školy podle § 134 a § 134a zákoníku práce poskytnout jednorázovou odměnu. Odměna není součástí platového výměru.</a:t>
            </a:r>
          </a:p>
          <a:p>
            <a:pPr marL="0" indent="0" algn="just">
              <a:buNone/>
            </a:pPr>
            <a:r>
              <a:rPr lang="cs-CZ" dirty="0"/>
              <a:t>Hodnocení je vhodné provádět </a:t>
            </a:r>
            <a:r>
              <a:rPr lang="cs-CZ" b="1" dirty="0"/>
              <a:t>pravidelně, minimálně jednou ročně</a:t>
            </a:r>
            <a:r>
              <a:rPr lang="cs-CZ" dirty="0"/>
              <a:t>. Doporučujeme však provádět hodnocení dvakrát ročně, kdy lze jedno hodnocení zaměřit spíše na oblast řízení organizace a nepedagogickou práci, případně na aktivity nefinancované ze státního rozpočtu (např. na konci kalendářního roku) a druhé hodnocení zaměřit na kvalitu řízení školy v pedagogické oblasti (např. na konci školního roku).</a:t>
            </a:r>
          </a:p>
          <a:p>
            <a:pPr marL="0" indent="0" algn="just">
              <a:buNone/>
            </a:pPr>
            <a:r>
              <a:rPr lang="cs-CZ" dirty="0"/>
              <a:t>Proces hodnocení je vhodné pojmout </a:t>
            </a:r>
            <a:r>
              <a:rPr lang="cs-CZ" b="1" dirty="0"/>
              <a:t>jako rozhovor zřizovatele s ředitelem nad předem stanovenými kritérii. Je vhodné, aby ředitel ještě před</a:t>
            </a:r>
            <a:r>
              <a:rPr lang="cs-CZ" dirty="0"/>
              <a:t> samotným rozhovorem provedl pro každé kritérium </a:t>
            </a:r>
            <a:r>
              <a:rPr lang="cs-CZ" b="1" dirty="0"/>
              <a:t>sebehodnocení</a:t>
            </a:r>
            <a:r>
              <a:rPr lang="cs-CZ" dirty="0"/>
              <a:t>, a do formuláře zaznamenal své hodnocení i případné důkazy, o které může své hodnocení opřít. Následovat by měl </a:t>
            </a:r>
            <a:r>
              <a:rPr lang="cs-CZ" b="1" dirty="0"/>
              <a:t>společný rozhovor se zřizovatelem nad jednotlivými kritérii a způsobem jejich naplňování</a:t>
            </a:r>
            <a:r>
              <a:rPr lang="cs-CZ" dirty="0"/>
              <a:t>.</a:t>
            </a:r>
          </a:p>
        </p:txBody>
      </p:sp>
    </p:spTree>
    <p:extLst>
      <p:ext uri="{BB962C8B-B14F-4D97-AF65-F5344CB8AC3E}">
        <p14:creationId xmlns:p14="http://schemas.microsoft.com/office/powerpoint/2010/main" val="1673023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ÚVOD</a:t>
            </a:r>
          </a:p>
        </p:txBody>
      </p:sp>
      <p:sp>
        <p:nvSpPr>
          <p:cNvPr id="3" name="Zástupný symbol pro obsah 2"/>
          <p:cNvSpPr>
            <a:spLocks noGrp="1"/>
          </p:cNvSpPr>
          <p:nvPr>
            <p:ph idx="1"/>
          </p:nvPr>
        </p:nvSpPr>
        <p:spPr/>
        <p:txBody>
          <a:bodyPr>
            <a:normAutofit/>
          </a:bodyPr>
          <a:lstStyle/>
          <a:p>
            <a:pPr marL="0" indent="0" algn="just">
              <a:buNone/>
            </a:pPr>
            <a:r>
              <a:rPr lang="cs-CZ" dirty="0"/>
              <a:t>Vyjasnění kompetencí mezi vedením školy a jejím zřizovatelem je vždy cestou k vytvoření dobrých vztahů mezi zástupcem zřizovatele a ředitelem školy.</a:t>
            </a:r>
          </a:p>
          <a:p>
            <a:pPr algn="just"/>
            <a:endParaRPr lang="cs-CZ" dirty="0"/>
          </a:p>
          <a:p>
            <a:pPr marL="0" indent="0" algn="just">
              <a:buNone/>
            </a:pPr>
            <a:r>
              <a:rPr lang="cs-CZ" dirty="0"/>
              <a:t>Současná situace klade značné nároky jak na ředitele škol, tak na zřizovatele škol a jejich spolupráce je zcela nezbytná. </a:t>
            </a:r>
          </a:p>
          <a:p>
            <a:pPr algn="just"/>
            <a:endParaRPr lang="cs-CZ" dirty="0"/>
          </a:p>
          <a:p>
            <a:pPr marL="0" indent="0" algn="just">
              <a:buNone/>
            </a:pPr>
            <a:r>
              <a:rPr lang="cs-CZ" dirty="0"/>
              <a:t>Ze vzájemného zasahování do kompetencí vznikají zbytečné konflikty.</a:t>
            </a:r>
            <a:endParaRPr lang="en-US" dirty="0"/>
          </a:p>
        </p:txBody>
      </p:sp>
    </p:spTree>
    <p:extLst>
      <p:ext uri="{BB962C8B-B14F-4D97-AF65-F5344CB8AC3E}">
        <p14:creationId xmlns:p14="http://schemas.microsoft.com/office/powerpoint/2010/main" val="3313324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Platový výměr - vzor</a:t>
            </a:r>
          </a:p>
        </p:txBody>
      </p:sp>
      <p:pic>
        <p:nvPicPr>
          <p:cNvPr id="4" name="Zástupný obsah 4">
            <a:extLst>
              <a:ext uri="{FF2B5EF4-FFF2-40B4-BE49-F238E27FC236}">
                <a16:creationId xmlns:a16="http://schemas.microsoft.com/office/drawing/2014/main" id="{760237CA-F1E4-D44E-5EA5-637E69620C81}"/>
              </a:ext>
            </a:extLst>
          </p:cNvPr>
          <p:cNvPicPr>
            <a:picLocks noGrp="1" noChangeAspect="1"/>
          </p:cNvPicPr>
          <p:nvPr>
            <p:ph idx="1"/>
          </p:nvPr>
        </p:nvPicPr>
        <p:blipFill>
          <a:blip r:embed="rId2"/>
          <a:stretch>
            <a:fillRect/>
          </a:stretch>
        </p:blipFill>
        <p:spPr>
          <a:xfrm>
            <a:off x="2310063" y="2557463"/>
            <a:ext cx="8013032" cy="3317875"/>
          </a:xfrm>
        </p:spPr>
      </p:pic>
    </p:spTree>
    <p:extLst>
      <p:ext uri="{BB962C8B-B14F-4D97-AF65-F5344CB8AC3E}">
        <p14:creationId xmlns:p14="http://schemas.microsoft.com/office/powerpoint/2010/main" val="1747100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Vztah zřizovatele k ostatním pracovníkům školy</a:t>
            </a:r>
          </a:p>
        </p:txBody>
      </p:sp>
      <p:sp>
        <p:nvSpPr>
          <p:cNvPr id="3" name="Zástupný symbol pro obsah 2"/>
          <p:cNvSpPr>
            <a:spLocks noGrp="1"/>
          </p:cNvSpPr>
          <p:nvPr>
            <p:ph idx="1"/>
          </p:nvPr>
        </p:nvSpPr>
        <p:spPr/>
        <p:txBody>
          <a:bodyPr>
            <a:normAutofit fontScale="92500" lnSpcReduction="10000"/>
          </a:bodyPr>
          <a:lstStyle/>
          <a:p>
            <a:pPr marL="0" indent="0" algn="just">
              <a:buNone/>
            </a:pPr>
            <a:r>
              <a:rPr lang="cs-CZ" b="1" dirty="0"/>
              <a:t>Vztah zřizovatele k ostatním zaměstnancům školy je nulový.  </a:t>
            </a:r>
          </a:p>
          <a:p>
            <a:pPr marL="0" indent="0" algn="just">
              <a:buNone/>
            </a:pPr>
            <a:r>
              <a:rPr lang="cs-CZ" dirty="0"/>
              <a:t>Zaměstnavatelem je škola, kterou zastupuje ředitel.</a:t>
            </a:r>
          </a:p>
          <a:p>
            <a:pPr algn="just"/>
            <a:endParaRPr lang="cs-CZ" dirty="0"/>
          </a:p>
          <a:p>
            <a:pPr algn="just">
              <a:buFont typeface="Symbol"/>
              <a:buChar char="Þ"/>
            </a:pPr>
            <a:r>
              <a:rPr lang="cs-CZ" dirty="0"/>
              <a:t> Zřizovatel nerozhoduje o tom, kdo bude přijat nebo propuštěn, nerozhoduje o platu a odměnách zaměstnanců školy.</a:t>
            </a:r>
          </a:p>
          <a:p>
            <a:pPr algn="just"/>
            <a:endParaRPr lang="cs-CZ" dirty="0"/>
          </a:p>
          <a:p>
            <a:pPr algn="just">
              <a:buFont typeface="Symbol"/>
              <a:buChar char="Þ"/>
            </a:pPr>
            <a:r>
              <a:rPr lang="cs-CZ" dirty="0"/>
              <a:t> Zřizovatel nemá bez dalšího přístup do některých dokumentů – např. osobní spisy zaměstnanců, jejich platové výměry.</a:t>
            </a:r>
          </a:p>
          <a:p>
            <a:endParaRPr lang="cs-CZ" dirty="0"/>
          </a:p>
        </p:txBody>
      </p:sp>
    </p:spTree>
    <p:extLst>
      <p:ext uri="{BB962C8B-B14F-4D97-AF65-F5344CB8AC3E}">
        <p14:creationId xmlns:p14="http://schemas.microsoft.com/office/powerpoint/2010/main" val="3236974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Ředitel školy sám sobě zaměstnavatelem???</a:t>
            </a:r>
          </a:p>
        </p:txBody>
      </p:sp>
      <p:sp>
        <p:nvSpPr>
          <p:cNvPr id="3" name="Zástupný symbol pro obsah 2"/>
          <p:cNvSpPr>
            <a:spLocks noGrp="1"/>
          </p:cNvSpPr>
          <p:nvPr>
            <p:ph idx="1"/>
          </p:nvPr>
        </p:nvSpPr>
        <p:spPr/>
        <p:txBody>
          <a:bodyPr>
            <a:normAutofit fontScale="85000" lnSpcReduction="10000"/>
          </a:bodyPr>
          <a:lstStyle/>
          <a:p>
            <a:pPr marL="0" indent="0" algn="just">
              <a:buNone/>
            </a:pPr>
            <a:r>
              <a:rPr lang="cs-CZ" dirty="0"/>
              <a:t>V otázce </a:t>
            </a:r>
            <a:r>
              <a:rPr lang="cs-CZ" dirty="0" err="1"/>
              <a:t>sebezaměstnávání</a:t>
            </a:r>
            <a:r>
              <a:rPr lang="cs-CZ" dirty="0"/>
              <a:t> </a:t>
            </a:r>
            <a:r>
              <a:rPr lang="cs-CZ" u="sng" dirty="0"/>
              <a:t>neexistuje </a:t>
            </a:r>
            <a:r>
              <a:rPr lang="cs-CZ" dirty="0"/>
              <a:t>do současné doby </a:t>
            </a:r>
            <a:r>
              <a:rPr lang="cs-CZ" u="sng" dirty="0"/>
              <a:t>zcela jednotný názor.</a:t>
            </a:r>
          </a:p>
          <a:p>
            <a:pPr algn="just"/>
            <a:endParaRPr lang="cs-CZ" u="sng" dirty="0"/>
          </a:p>
          <a:p>
            <a:pPr marL="0" indent="0" algn="just">
              <a:buNone/>
            </a:pPr>
            <a:r>
              <a:rPr lang="cs-CZ" dirty="0"/>
              <a:t>Původní závěr byl takový, že kromě výše zmíněných oblastí nemá vůči řediteli žádná oprávnění zaměstnavatele. Ředitel tedy sám sobě rozvrhoval pracovní dobu, vysílal se na služební cesty a především podepisoval sám se sebou smlouvy a dohody a schvalovat si odměny.</a:t>
            </a:r>
          </a:p>
          <a:p>
            <a:pPr algn="just"/>
            <a:endParaRPr lang="cs-CZ" dirty="0"/>
          </a:p>
          <a:p>
            <a:pPr marL="0" indent="0" algn="just">
              <a:buNone/>
            </a:pPr>
            <a:r>
              <a:rPr lang="cs-CZ" dirty="0"/>
              <a:t>Judikatura ale následně postavila proti takové praxi. Soudy se opakovaně vyslovily v tom smyslu, že „</a:t>
            </a:r>
            <a:r>
              <a:rPr lang="cs-CZ" i="1" dirty="0"/>
              <a:t>v případě </a:t>
            </a:r>
            <a:r>
              <a:rPr lang="cs-CZ" i="1" dirty="0" err="1"/>
              <a:t>sebezaměstnání</a:t>
            </a:r>
            <a:r>
              <a:rPr lang="cs-CZ" i="1" dirty="0"/>
              <a:t> bude bez dalšího dán rozpor zájmů ředitele coby statutárního orgánu na jedné straně a ředitele jako zaměstnance na straně druhé.</a:t>
            </a:r>
            <a:r>
              <a:rPr lang="cs-CZ" dirty="0"/>
              <a:t>“</a:t>
            </a:r>
            <a:endParaRPr lang="cs-CZ" i="1" dirty="0"/>
          </a:p>
        </p:txBody>
      </p:sp>
    </p:spTree>
    <p:extLst>
      <p:ext uri="{BB962C8B-B14F-4D97-AF65-F5344CB8AC3E}">
        <p14:creationId xmlns:p14="http://schemas.microsoft.com/office/powerpoint/2010/main" val="1491238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Ředitel školy sám sobě zaměstnavatelem???</a:t>
            </a:r>
          </a:p>
        </p:txBody>
      </p:sp>
      <p:sp>
        <p:nvSpPr>
          <p:cNvPr id="3" name="Zástupný symbol pro obsah 2"/>
          <p:cNvSpPr>
            <a:spLocks noGrp="1"/>
          </p:cNvSpPr>
          <p:nvPr>
            <p:ph idx="1"/>
          </p:nvPr>
        </p:nvSpPr>
        <p:spPr/>
        <p:txBody>
          <a:bodyPr>
            <a:normAutofit fontScale="70000" lnSpcReduction="20000"/>
          </a:bodyPr>
          <a:lstStyle/>
          <a:p>
            <a:pPr marL="0" indent="0" algn="just">
              <a:buNone/>
            </a:pPr>
            <a:r>
              <a:rPr lang="cs-CZ" dirty="0"/>
              <a:t>Z rozhodnutí Nejvyššího soudu, např. z jeho rozsudku ze dne 17. 11. 1998, </a:t>
            </a:r>
            <a:r>
              <a:rPr lang="cs-CZ" dirty="0" err="1"/>
              <a:t>sp</a:t>
            </a:r>
            <a:r>
              <a:rPr lang="cs-CZ" dirty="0"/>
              <a:t>. zn. 21 </a:t>
            </a:r>
            <a:r>
              <a:rPr lang="cs-CZ" dirty="0" err="1"/>
              <a:t>Cdo</a:t>
            </a:r>
            <a:r>
              <a:rPr lang="cs-CZ" dirty="0"/>
              <a:t> 11/98, vyplývá, že „z ustanovení § 14 odst. 2 zák. práce, jež vylučuje, aby jiného zastupoval ten, jehož zájmy jsou v rozporu se zájmy zastupovaného, lze analogicky dovodit, že statutární orgán nemůže jménem společnosti jednat, jsou-li jeho zájmy v rozporu se zájmy společnosti“, přičemž „rozdílnost zájmů zaměstnavatele a zaměstnance je dána už tím, že – objektivně vzato – chtějí sjednat smlouvu (dohodu) pro sebe co nejvýhodnější a nic na tom nemění ani to, že případně dojde k bezvýhradnému přijetí nabídky, neboť i v tomto případě základní východiska účastníků pro uzavření smlouvy jsou odlišná; lze proto uzavřít, že rozdílnost zájmů zaměstnavatele a zaměstnance při uzavření smlouvy (dohody), která směřuje ke vzniku pracovního poměru nebo jiného pracovněprávního vztahu, k jejich změně nebo zániku, vylučuje, aby jménem zaměstnavatele učinila takový právní úkon stejná fyzická osoba, která je druhým účastníkem smlouvy (dohody) jako zaměstnanec, neboť nemůže odpovídajícím způsobem (současně) hájit své zájmy jako zaměstnance a zájmy společnosti jako zaměstnavatele.“</a:t>
            </a:r>
          </a:p>
          <a:p>
            <a:pPr marL="0" indent="0" algn="just">
              <a:buNone/>
            </a:pPr>
            <a:r>
              <a:rPr lang="cs-CZ" dirty="0"/>
              <a:t>=&gt; Za této situace vystupoval v roli zástupce školy a „zaměstnavatele“ zřizovatel. </a:t>
            </a:r>
            <a:r>
              <a:rPr lang="cs-CZ" b="1" i="1" dirty="0"/>
              <a:t>V případě, že bude nezbytné učinit právní jednání s ředitelem jako zaměstnancem, uzavře jej jako zaměstnavatel zřizovatel. </a:t>
            </a:r>
            <a:endParaRPr lang="cs-CZ" dirty="0"/>
          </a:p>
        </p:txBody>
      </p:sp>
    </p:spTree>
    <p:extLst>
      <p:ext uri="{BB962C8B-B14F-4D97-AF65-F5344CB8AC3E}">
        <p14:creationId xmlns:p14="http://schemas.microsoft.com/office/powerpoint/2010/main" val="1050513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Ředitel školy sám sobě zaměstnavatelem???</a:t>
            </a:r>
          </a:p>
        </p:txBody>
      </p:sp>
      <p:sp>
        <p:nvSpPr>
          <p:cNvPr id="3" name="Zástupný symbol pro obsah 2"/>
          <p:cNvSpPr>
            <a:spLocks noGrp="1"/>
          </p:cNvSpPr>
          <p:nvPr>
            <p:ph idx="1"/>
          </p:nvPr>
        </p:nvSpPr>
        <p:spPr/>
        <p:txBody>
          <a:bodyPr>
            <a:normAutofit fontScale="85000" lnSpcReduction="10000"/>
          </a:bodyPr>
          <a:lstStyle/>
          <a:p>
            <a:pPr marL="0" indent="0">
              <a:buNone/>
            </a:pPr>
            <a:r>
              <a:rPr lang="cs-CZ" b="1" dirty="0"/>
              <a:t>Zatím poslední vývoj:</a:t>
            </a:r>
          </a:p>
          <a:p>
            <a:pPr algn="just">
              <a:buFontTx/>
              <a:buChar char="-"/>
            </a:pPr>
            <a:r>
              <a:rPr lang="cs-CZ" i="1" dirty="0"/>
              <a:t>Tuto linii judikatury narušil až Ústavní soud svým nálezem III. ÚS 669/17 ze dne 21. 8. 2018, který uvedl, že střet zájmů a v důsledku toho neplatnost pracovní smlouvy nelze ve výše uvedené modelové situaci uvést bez dalšího, ale je nutno na základě individuálního posouzení každého konkrétního případu posoudit a vyhodnotit veškeré okolnosti. Zároveň však zde nesmí možnost střetu zájmů existovat pouze jako možnost, ale musí být skutečně reálný (nikoliv jako možnost, ale skutečně existuje střet – např. jednatel uzavře pracovní smlouvu na kontrolu postupu společnosti anebo je obsah pracovní smlouvy ve srovnání s jinými smlouvami společnosti na obdobnou činnost výrazně odlišné – např. vyšší mzda, delší dovolená atd.).</a:t>
            </a:r>
          </a:p>
          <a:p>
            <a:pPr algn="just">
              <a:buFontTx/>
              <a:buChar char="-"/>
            </a:pPr>
            <a:r>
              <a:rPr lang="cs-CZ" dirty="0"/>
              <a:t>Z tohoto nálezu tedy vyplývá, že situaci je vždy třeba posuzovat individuálně a že za určitých okolností je možné, aby ředitel školy uzavřel smlouvy de facto sám se sebou.</a:t>
            </a:r>
          </a:p>
        </p:txBody>
      </p:sp>
    </p:spTree>
    <p:extLst>
      <p:ext uri="{BB962C8B-B14F-4D97-AF65-F5344CB8AC3E}">
        <p14:creationId xmlns:p14="http://schemas.microsoft.com/office/powerpoint/2010/main" val="4097902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Jmenování zástupce ředitele</a:t>
            </a:r>
          </a:p>
        </p:txBody>
      </p:sp>
      <p:sp>
        <p:nvSpPr>
          <p:cNvPr id="3" name="Zástupný symbol pro obsah 2"/>
          <p:cNvSpPr>
            <a:spLocks noGrp="1"/>
          </p:cNvSpPr>
          <p:nvPr>
            <p:ph idx="1"/>
          </p:nvPr>
        </p:nvSpPr>
        <p:spPr/>
        <p:txBody>
          <a:bodyPr/>
          <a:lstStyle/>
          <a:p>
            <a:pPr marL="0" indent="0">
              <a:buNone/>
            </a:pPr>
            <a:r>
              <a:rPr lang="cs-CZ" dirty="0"/>
              <a:t>Za právnickou osobu jako „umělý“ útvar vždy právně jedná její zástupce (zákonný, smluvní nebo určený rozhodnutím orgánu veřejné moci).</a:t>
            </a:r>
          </a:p>
          <a:p>
            <a:endParaRPr lang="cs-CZ" dirty="0"/>
          </a:p>
          <a:p>
            <a:pPr marL="0" indent="0">
              <a:buNone/>
            </a:pPr>
            <a:r>
              <a:rPr lang="cs-CZ" dirty="0"/>
              <a:t>Podle § 164 odst. 1 občanského zákoníku platí: Člen statutárního orgánu může zastupovat právnickou osobu ve všech záležitostech.</a:t>
            </a:r>
          </a:p>
          <a:p>
            <a:endParaRPr lang="cs-CZ" dirty="0"/>
          </a:p>
        </p:txBody>
      </p:sp>
    </p:spTree>
    <p:extLst>
      <p:ext uri="{BB962C8B-B14F-4D97-AF65-F5344CB8AC3E}">
        <p14:creationId xmlns:p14="http://schemas.microsoft.com/office/powerpoint/2010/main" val="2751716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b="1" dirty="0"/>
              <a:t>Zástupce statutárního orgánu </a:t>
            </a:r>
            <a:br>
              <a:rPr lang="cs-CZ" sz="3600" b="1" dirty="0"/>
            </a:br>
            <a:r>
              <a:rPr lang="cs-CZ" sz="3600" b="1" dirty="0"/>
              <a:t>x</a:t>
            </a:r>
            <a:br>
              <a:rPr lang="cs-CZ" sz="3600" b="1" dirty="0"/>
            </a:br>
            <a:r>
              <a:rPr lang="cs-CZ" sz="3600" b="1" dirty="0"/>
              <a:t> zástupce ředitele školy</a:t>
            </a:r>
          </a:p>
        </p:txBody>
      </p:sp>
      <p:sp>
        <p:nvSpPr>
          <p:cNvPr id="3" name="Zástupný symbol pro obsah 2"/>
          <p:cNvSpPr>
            <a:spLocks noGrp="1"/>
          </p:cNvSpPr>
          <p:nvPr>
            <p:ph idx="1"/>
          </p:nvPr>
        </p:nvSpPr>
        <p:spPr/>
        <p:txBody>
          <a:bodyPr/>
          <a:lstStyle/>
          <a:p>
            <a:pPr marL="0" indent="0" algn="just">
              <a:buNone/>
            </a:pPr>
            <a:r>
              <a:rPr lang="cs-CZ" dirty="0"/>
              <a:t>Pracovní pozici, funkci „</a:t>
            </a:r>
            <a:r>
              <a:rPr lang="cs-CZ" u="sng" dirty="0"/>
              <a:t>zástupce ředitel škol</a:t>
            </a:r>
            <a:r>
              <a:rPr lang="cs-CZ" dirty="0"/>
              <a:t>y“ školský zákon neupravuje.</a:t>
            </a:r>
          </a:p>
          <a:p>
            <a:pPr marL="0" indent="0" algn="just">
              <a:buNone/>
            </a:pPr>
            <a:endParaRPr lang="cs-CZ" dirty="0"/>
          </a:p>
          <a:p>
            <a:pPr marL="0" indent="0" algn="just">
              <a:buNone/>
            </a:pPr>
            <a:r>
              <a:rPr lang="cs-CZ" dirty="0"/>
              <a:t>Výslovně ji však předpokládá nařízení vlády č. 75/2005 Sb., o stanovení rozsahu přímé vyučovací, přímé výchovné, přímé speciálně pedagogické a přímé pedagogicko-psychologické činnosti pedagogických pracovníků.</a:t>
            </a:r>
          </a:p>
          <a:p>
            <a:endParaRPr lang="cs-CZ" dirty="0"/>
          </a:p>
        </p:txBody>
      </p:sp>
    </p:spTree>
    <p:extLst>
      <p:ext uri="{BB962C8B-B14F-4D97-AF65-F5344CB8AC3E}">
        <p14:creationId xmlns:p14="http://schemas.microsoft.com/office/powerpoint/2010/main" val="1508347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b="1" dirty="0"/>
              <a:t>Zástupce statutárního orgánu </a:t>
            </a:r>
            <a:br>
              <a:rPr lang="cs-CZ" sz="3600" b="1" dirty="0"/>
            </a:br>
            <a:r>
              <a:rPr lang="cs-CZ" sz="3600" b="1" dirty="0"/>
              <a:t>x</a:t>
            </a:r>
            <a:br>
              <a:rPr lang="cs-CZ" sz="3600" b="1" dirty="0"/>
            </a:br>
            <a:r>
              <a:rPr lang="cs-CZ" sz="3600" b="1" dirty="0"/>
              <a:t> zástupce ředitele školy</a:t>
            </a:r>
          </a:p>
        </p:txBody>
      </p:sp>
      <p:sp>
        <p:nvSpPr>
          <p:cNvPr id="3" name="Zástupný symbol pro obsah 2"/>
          <p:cNvSpPr>
            <a:spLocks noGrp="1"/>
          </p:cNvSpPr>
          <p:nvPr>
            <p:ph idx="1"/>
          </p:nvPr>
        </p:nvSpPr>
        <p:spPr/>
        <p:txBody>
          <a:bodyPr>
            <a:normAutofit fontScale="92500"/>
          </a:bodyPr>
          <a:lstStyle/>
          <a:p>
            <a:pPr marL="0" indent="0" algn="just">
              <a:buNone/>
            </a:pPr>
            <a:r>
              <a:rPr lang="cs-CZ" u="sng" dirty="0"/>
              <a:t>Zástupce statutárního orgánu </a:t>
            </a:r>
            <a:r>
              <a:rPr lang="cs-CZ" dirty="0"/>
              <a:t>je osoba, která je v době nepřítomnosti statutárního orgánu (tj. ředitele školy) oprávněna jednat jménem právnického osoby v plném rozsahu kompetence statutárního orgánu.</a:t>
            </a:r>
          </a:p>
          <a:p>
            <a:pPr marL="0" indent="0" algn="just">
              <a:buNone/>
            </a:pPr>
            <a:r>
              <a:rPr lang="cs-CZ" dirty="0"/>
              <a:t>Uvedenou „osobou“ je z logiky věci zaměstnanec právnické osoby. Může jím být</a:t>
            </a:r>
          </a:p>
          <a:p>
            <a:pPr marL="0" indent="0" algn="just">
              <a:buNone/>
            </a:pPr>
            <a:r>
              <a:rPr lang="cs-CZ" dirty="0"/>
              <a:t>- vedoucí zaměstnanec (např. zástupce ředitele pro 1. stupeň základní školy, vedoucí ekonomického útvaru),</a:t>
            </a:r>
          </a:p>
          <a:p>
            <a:pPr marL="0" indent="0" algn="just">
              <a:buNone/>
            </a:pPr>
            <a:r>
              <a:rPr lang="cs-CZ" dirty="0"/>
              <a:t>- zaměstnanec, který není vedoucím zaměstnancem (např. ekonom, který dle organizačního řádu není vedoucím zaměstnancem).</a:t>
            </a:r>
          </a:p>
          <a:p>
            <a:endParaRPr lang="cs-CZ" dirty="0"/>
          </a:p>
        </p:txBody>
      </p:sp>
    </p:spTree>
    <p:extLst>
      <p:ext uri="{BB962C8B-B14F-4D97-AF65-F5344CB8AC3E}">
        <p14:creationId xmlns:p14="http://schemas.microsoft.com/office/powerpoint/2010/main" val="67829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b="1" dirty="0"/>
              <a:t>Zástupce statutárního orgánu </a:t>
            </a:r>
            <a:br>
              <a:rPr lang="cs-CZ" sz="3600" b="1" dirty="0"/>
            </a:br>
            <a:r>
              <a:rPr lang="cs-CZ" sz="3600" b="1" dirty="0"/>
              <a:t>x</a:t>
            </a:r>
            <a:br>
              <a:rPr lang="cs-CZ" sz="3600" b="1" dirty="0"/>
            </a:br>
            <a:r>
              <a:rPr lang="cs-CZ" sz="3600" b="1" dirty="0"/>
              <a:t> zástupce ředitele školy</a:t>
            </a:r>
          </a:p>
        </p:txBody>
      </p:sp>
      <p:sp>
        <p:nvSpPr>
          <p:cNvPr id="3" name="Zástupný symbol pro obsah 2"/>
          <p:cNvSpPr>
            <a:spLocks noGrp="1"/>
          </p:cNvSpPr>
          <p:nvPr>
            <p:ph idx="1"/>
          </p:nvPr>
        </p:nvSpPr>
        <p:spPr/>
        <p:txBody>
          <a:bodyPr>
            <a:normAutofit fontScale="92500" lnSpcReduction="20000"/>
          </a:bodyPr>
          <a:lstStyle/>
          <a:p>
            <a:pPr marL="0" indent="0" algn="just">
              <a:buNone/>
            </a:pPr>
            <a:r>
              <a:rPr lang="cs-CZ" dirty="0"/>
              <a:t>Metodicko-výkladová příručka k problematice konkursních řízení na vedoucí pracovní místa ředitelů škol a školských zařízení Číslo jednací: MSMT-37428/2019-1 Aktualizace ke stavu k 30. listopadu 2019.</a:t>
            </a:r>
          </a:p>
          <a:p>
            <a:pPr marL="0" indent="0" algn="just">
              <a:buNone/>
            </a:pPr>
            <a:r>
              <a:rPr lang="cs-CZ" dirty="0"/>
              <a:t>Pro případy nemožnosti vykonávat činnost ředitele školy, které jsou nebo bývají dopředu známy (mateřská nebo rodičovská dovolená, zahraniční stáž, uvolnění pro výkon veřejné funkce, hospitalizace v nemocnici), ředitelé škol ustanovují tzv. zástupce statutárního orgánu, tj. osoby, které jsou v době nepřítomnosti ředitele oprávněny jednat jménem právnické osoby v plném rozsahu kompetence ředitele školy. </a:t>
            </a:r>
            <a:r>
              <a:rPr lang="cs-CZ" u="sng" dirty="0"/>
              <a:t>Oprávnění ředitele ustanovit zástupce statutárního orgánu musí v případě příspěvkové organizace obsahovat zřizovací listina, současně se doporučuje, aby pozice tohoto zástupce byla upravena vnitřním předpisem organizace, např. organizačním řádem. </a:t>
            </a:r>
          </a:p>
          <a:p>
            <a:endParaRPr lang="cs-CZ" dirty="0"/>
          </a:p>
        </p:txBody>
      </p:sp>
    </p:spTree>
    <p:extLst>
      <p:ext uri="{BB962C8B-B14F-4D97-AF65-F5344CB8AC3E}">
        <p14:creationId xmlns:p14="http://schemas.microsoft.com/office/powerpoint/2010/main" val="1511385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b="1" dirty="0"/>
              <a:t>Zástupce statutárního orgánu </a:t>
            </a:r>
            <a:br>
              <a:rPr lang="cs-CZ" sz="3600" b="1" dirty="0"/>
            </a:br>
            <a:r>
              <a:rPr lang="cs-CZ" sz="3600" b="1" dirty="0"/>
              <a:t>x</a:t>
            </a:r>
            <a:br>
              <a:rPr lang="cs-CZ" sz="3600" b="1" dirty="0"/>
            </a:br>
            <a:r>
              <a:rPr lang="cs-CZ" sz="3600" b="1" dirty="0"/>
              <a:t> zástupce ředitele školy</a:t>
            </a:r>
          </a:p>
        </p:txBody>
      </p:sp>
      <p:sp>
        <p:nvSpPr>
          <p:cNvPr id="3" name="Zástupný symbol pro obsah 2"/>
          <p:cNvSpPr>
            <a:spLocks noGrp="1"/>
          </p:cNvSpPr>
          <p:nvPr>
            <p:ph idx="1"/>
          </p:nvPr>
        </p:nvSpPr>
        <p:spPr/>
        <p:txBody>
          <a:bodyPr>
            <a:normAutofit fontScale="85000" lnSpcReduction="20000"/>
          </a:bodyPr>
          <a:lstStyle/>
          <a:p>
            <a:pPr marL="0" indent="0" algn="just">
              <a:buNone/>
            </a:pPr>
            <a:r>
              <a:rPr lang="cs-CZ" dirty="0"/>
              <a:t>Školský zákon nezná pojem statutární zástupce.</a:t>
            </a:r>
          </a:p>
          <a:p>
            <a:pPr marL="0" indent="0" algn="just">
              <a:buNone/>
            </a:pPr>
            <a:r>
              <a:rPr lang="cs-CZ" dirty="0"/>
              <a:t>Plně se tedy uplatní zřizovací listina a občanský zákoník. Pokud zřizovací listina stanoví, že ředitel určí osobu, která ho plně zastupuje, je toto oprávnění dáno jemu a zřizovatel nemá právo jmenovat zástupce sám (ani v případě, že je ředitel nečinný). Zřizovatel by si takové oprávnění musel předem vymínit v  zřizovací listině – není-li to v ní však uvedeno či je-li tam uvedeno oprávnění pro ředitele, zřizovatel toto právo nemá.</a:t>
            </a:r>
          </a:p>
          <a:p>
            <a:pPr marL="0" indent="0" algn="just">
              <a:buNone/>
            </a:pPr>
            <a:r>
              <a:rPr lang="cs-CZ" dirty="0"/>
              <a:t>X</a:t>
            </a:r>
          </a:p>
          <a:p>
            <a:pPr marL="0" indent="0" algn="just">
              <a:buNone/>
            </a:pPr>
            <a:r>
              <a:rPr lang="cs-CZ" dirty="0"/>
              <a:t>Ustanovení § 166 odst. 1 občanského zákoníku:</a:t>
            </a:r>
          </a:p>
          <a:p>
            <a:pPr marL="0" indent="0" algn="just">
              <a:buNone/>
            </a:pPr>
            <a:r>
              <a:rPr lang="cs-CZ" dirty="0"/>
              <a:t>Právnickou osobu zastupují její zaměstnanci v rozsahu obvyklém vzhledem k jejich zařazení nebo funkci; přitom rozhoduje stav, jak se jeví veřejnosti.</a:t>
            </a:r>
          </a:p>
          <a:p>
            <a:endParaRPr lang="cs-CZ" dirty="0"/>
          </a:p>
        </p:txBody>
      </p:sp>
    </p:spTree>
    <p:extLst>
      <p:ext uri="{BB962C8B-B14F-4D97-AF65-F5344CB8AC3E}">
        <p14:creationId xmlns:p14="http://schemas.microsoft.com/office/powerpoint/2010/main" val="1373865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Kde jsou největší problémy?</a:t>
            </a:r>
          </a:p>
        </p:txBody>
      </p:sp>
      <p:sp>
        <p:nvSpPr>
          <p:cNvPr id="3" name="Zástupný symbol pro obsah 2"/>
          <p:cNvSpPr>
            <a:spLocks noGrp="1"/>
          </p:cNvSpPr>
          <p:nvPr>
            <p:ph idx="1"/>
          </p:nvPr>
        </p:nvSpPr>
        <p:spPr/>
        <p:txBody>
          <a:bodyPr>
            <a:normAutofit fontScale="77500" lnSpcReduction="20000"/>
          </a:bodyPr>
          <a:lstStyle/>
          <a:p>
            <a:pPr marL="0" indent="0" algn="just">
              <a:buNone/>
            </a:pPr>
            <a:r>
              <a:rPr lang="en-US" sz="2800" b="1" dirty="0"/>
              <a:t>Co </a:t>
            </a:r>
            <a:r>
              <a:rPr lang="cs-CZ" sz="2800" b="1" dirty="0"/>
              <a:t>trápí</a:t>
            </a:r>
            <a:r>
              <a:rPr lang="en-US" sz="2800" b="1" dirty="0"/>
              <a:t> </a:t>
            </a:r>
            <a:r>
              <a:rPr lang="cs-CZ" sz="2800" b="1" dirty="0"/>
              <a:t>ředitele</a:t>
            </a:r>
            <a:r>
              <a:rPr lang="en-US" sz="2800" b="1" dirty="0"/>
              <a:t> </a:t>
            </a:r>
            <a:r>
              <a:rPr lang="cs-CZ" sz="2800" b="1" dirty="0"/>
              <a:t>škol?</a:t>
            </a:r>
            <a:endParaRPr lang="en-US" sz="2800" b="1" dirty="0"/>
          </a:p>
          <a:p>
            <a:pPr marL="342900" indent="-342900" algn="just">
              <a:buFont typeface="Wingdings" panose="05000000000000000000" pitchFamily="2" charset="2"/>
              <a:buChar char="Ø"/>
            </a:pPr>
            <a:r>
              <a:rPr lang="cs-CZ" dirty="0"/>
              <a:t>Někteří zřizovatelé neznají základní právní předpisy, které se týkají škol </a:t>
            </a:r>
            <a:r>
              <a:rPr lang="cs-CZ" dirty="0">
                <a:latin typeface="Arial" panose="020B0604020202020204" pitchFamily="34" charset="0"/>
                <a:cs typeface="Arial" panose="020B0604020202020204" pitchFamily="34" charset="0"/>
              </a:rPr>
              <a:t>→</a:t>
            </a:r>
            <a:r>
              <a:rPr lang="cs-CZ" dirty="0"/>
              <a:t> nevědí, co všechno patří k povinnostem ředitele </a:t>
            </a:r>
            <a:r>
              <a:rPr lang="cs-CZ" dirty="0">
                <a:latin typeface="Arial" panose="020B0604020202020204" pitchFamily="34" charset="0"/>
                <a:cs typeface="Arial" panose="020B0604020202020204" pitchFamily="34" charset="0"/>
              </a:rPr>
              <a:t>→ </a:t>
            </a:r>
            <a:r>
              <a:rPr lang="cs-CZ" dirty="0">
                <a:cs typeface="Arial" panose="020B0604020202020204" pitchFamily="34" charset="0"/>
              </a:rPr>
              <a:t>k</a:t>
            </a:r>
            <a:r>
              <a:rPr lang="cs-CZ" dirty="0"/>
              <a:t>do nezná náplň ředitelovy práce, nemůže stanovit kvalitní kritéria pro jeho odměňování. </a:t>
            </a:r>
          </a:p>
          <a:p>
            <a:pPr marL="342900" indent="-342900" algn="just">
              <a:buFont typeface="Wingdings" panose="05000000000000000000" pitchFamily="2" charset="2"/>
              <a:buChar char="Ø"/>
            </a:pPr>
            <a:r>
              <a:rPr lang="cs-CZ" dirty="0"/>
              <a:t>Zasahování do pravomocí ředitele školy – zejména v personálních otázkách.</a:t>
            </a:r>
          </a:p>
          <a:p>
            <a:pPr marL="342900" indent="-342900" algn="just">
              <a:buFont typeface="Wingdings" panose="05000000000000000000" pitchFamily="2" charset="2"/>
              <a:buChar char="Ø"/>
            </a:pPr>
            <a:r>
              <a:rPr lang="cs-CZ" dirty="0"/>
              <a:t>Špatná komunikace mezi zřizovatelem školy a ředitelem školy – např. v otázkách projektů a grantů.</a:t>
            </a:r>
          </a:p>
          <a:p>
            <a:pPr marL="342900" indent="-342900" algn="just">
              <a:buFont typeface="Wingdings" panose="05000000000000000000" pitchFamily="2" charset="2"/>
              <a:buChar char="Ø"/>
            </a:pPr>
            <a:r>
              <a:rPr lang="cs-CZ" dirty="0"/>
              <a:t>Politické tlaky.</a:t>
            </a:r>
          </a:p>
          <a:p>
            <a:pPr marL="342900" indent="-342900" algn="just">
              <a:buFont typeface="Wingdings" panose="05000000000000000000" pitchFamily="2" charset="2"/>
              <a:buChar char="Ø"/>
            </a:pPr>
            <a:r>
              <a:rPr lang="cs-CZ" dirty="0"/>
              <a:t>Rozhodování o pracovněprávních otázkách ve vztahu k ředitelům i v oblastech, kde to zřizovateli nepřísluší.</a:t>
            </a:r>
            <a:endParaRPr lang="en-US" dirty="0"/>
          </a:p>
          <a:p>
            <a:endParaRPr lang="cs-CZ" dirty="0"/>
          </a:p>
        </p:txBody>
      </p:sp>
    </p:spTree>
    <p:extLst>
      <p:ext uri="{BB962C8B-B14F-4D97-AF65-F5344CB8AC3E}">
        <p14:creationId xmlns:p14="http://schemas.microsoft.com/office/powerpoint/2010/main" val="2862115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b="1" dirty="0"/>
              <a:t>Zástupce statutárního orgánu </a:t>
            </a:r>
            <a:br>
              <a:rPr lang="cs-CZ" sz="3600" b="1" dirty="0"/>
            </a:br>
            <a:r>
              <a:rPr lang="cs-CZ" sz="3600" b="1" dirty="0"/>
              <a:t>x</a:t>
            </a:r>
            <a:br>
              <a:rPr lang="cs-CZ" sz="3600" b="1" dirty="0"/>
            </a:br>
            <a:r>
              <a:rPr lang="cs-CZ" sz="3600" b="1" dirty="0"/>
              <a:t> zástupce ředitele školy</a:t>
            </a:r>
          </a:p>
        </p:txBody>
      </p:sp>
      <p:pic>
        <p:nvPicPr>
          <p:cNvPr id="4" name="Zástupný obsah 4">
            <a:extLst>
              <a:ext uri="{FF2B5EF4-FFF2-40B4-BE49-F238E27FC236}">
                <a16:creationId xmlns:a16="http://schemas.microsoft.com/office/drawing/2014/main" id="{BAF9B10A-2AF6-6E7A-A974-080EFA6E1793}"/>
              </a:ext>
            </a:extLst>
          </p:cNvPr>
          <p:cNvPicPr>
            <a:picLocks noGrp="1" noChangeAspect="1"/>
          </p:cNvPicPr>
          <p:nvPr>
            <p:ph idx="1"/>
          </p:nvPr>
        </p:nvPicPr>
        <p:blipFill>
          <a:blip r:embed="rId2"/>
          <a:stretch>
            <a:fillRect/>
          </a:stretch>
        </p:blipFill>
        <p:spPr>
          <a:xfrm>
            <a:off x="1828801" y="2671012"/>
            <a:ext cx="8325852" cy="3224462"/>
          </a:xfrm>
        </p:spPr>
      </p:pic>
    </p:spTree>
    <p:extLst>
      <p:ext uri="{BB962C8B-B14F-4D97-AF65-F5344CB8AC3E}">
        <p14:creationId xmlns:p14="http://schemas.microsoft.com/office/powerpoint/2010/main" val="2189475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Zřizovací listina</a:t>
            </a:r>
          </a:p>
        </p:txBody>
      </p:sp>
      <p:sp>
        <p:nvSpPr>
          <p:cNvPr id="3" name="Zástupný symbol pro obsah 2"/>
          <p:cNvSpPr>
            <a:spLocks noGrp="1"/>
          </p:cNvSpPr>
          <p:nvPr>
            <p:ph idx="1"/>
          </p:nvPr>
        </p:nvSpPr>
        <p:spPr/>
        <p:txBody>
          <a:bodyPr>
            <a:normAutofit/>
          </a:bodyPr>
          <a:lstStyle/>
          <a:p>
            <a:pPr marL="0" indent="0" algn="just">
              <a:buNone/>
            </a:pPr>
            <a:r>
              <a:rPr lang="cs-CZ" dirty="0"/>
              <a:t>Obec a kraj v samostatné působnosti naplňuje své zřizovatelské povinnosti v oblasti školství především samostatně, tedy tím, že zřídí příslušnou školu či školské zařízení a v příslušném rozsahu zajišťuje její činnost. Školský zákon dává obci a kraji na výběr mezi </a:t>
            </a:r>
            <a:r>
              <a:rPr lang="cs-CZ" b="1" dirty="0"/>
              <a:t>dvěma právními formami</a:t>
            </a:r>
            <a:r>
              <a:rPr lang="cs-CZ" dirty="0"/>
              <a:t>, ve kterých může své školy a školská zařízení zřizovat. Jedná se o:</a:t>
            </a:r>
          </a:p>
          <a:p>
            <a:pPr marL="457200" indent="-457200" algn="just">
              <a:buAutoNum type="arabicPeriod"/>
            </a:pPr>
            <a:r>
              <a:rPr lang="cs-CZ" dirty="0"/>
              <a:t>školskou právnickou osobu podle školského zákona nebo </a:t>
            </a:r>
          </a:p>
          <a:p>
            <a:pPr marL="457200" indent="-457200" algn="just">
              <a:buAutoNum type="arabicPeriod"/>
            </a:pPr>
            <a:r>
              <a:rPr lang="cs-CZ" dirty="0"/>
              <a:t>2. příspěvkovou organizaci podle zákona č. 250/2000 Sb., o rozpočtových pravidlech územních rozpočtů, ve znění pozdějších předpisů. </a:t>
            </a:r>
          </a:p>
        </p:txBody>
      </p:sp>
    </p:spTree>
    <p:extLst>
      <p:ext uri="{BB962C8B-B14F-4D97-AF65-F5344CB8AC3E}">
        <p14:creationId xmlns:p14="http://schemas.microsoft.com/office/powerpoint/2010/main" val="1641898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Zřizovací listina</a:t>
            </a:r>
          </a:p>
        </p:txBody>
      </p:sp>
      <p:sp>
        <p:nvSpPr>
          <p:cNvPr id="3" name="Zástupný symbol pro obsah 2"/>
          <p:cNvSpPr>
            <a:spLocks noGrp="1"/>
          </p:cNvSpPr>
          <p:nvPr>
            <p:ph idx="1"/>
          </p:nvPr>
        </p:nvSpPr>
        <p:spPr/>
        <p:txBody>
          <a:bodyPr>
            <a:normAutofit/>
          </a:bodyPr>
          <a:lstStyle/>
          <a:p>
            <a:pPr marL="0" indent="0" algn="just">
              <a:buNone/>
            </a:pPr>
            <a:r>
              <a:rPr lang="cs-CZ" dirty="0"/>
              <a:t>Pravomoc zastupitelstva obce je dána </a:t>
            </a:r>
            <a:r>
              <a:rPr lang="cs-CZ" u="sng" dirty="0"/>
              <a:t>§ 84 zákona č. 128/2000 Sb.</a:t>
            </a:r>
            <a:r>
              <a:rPr lang="cs-CZ" dirty="0"/>
              <a:t>, o obcích (obecní zřízení), ve znění pozdějších předpisů. Zastupitelstvu obce je vyhrazeno zřizovat a rušit příspěvkové organizace a organizační složky obce, schvalovat jejich zřizovací listiny.</a:t>
            </a:r>
          </a:p>
          <a:p>
            <a:pPr marL="0" indent="0" algn="just">
              <a:buNone/>
            </a:pPr>
            <a:endParaRPr lang="cs-CZ" dirty="0"/>
          </a:p>
        </p:txBody>
      </p:sp>
    </p:spTree>
    <p:extLst>
      <p:ext uri="{BB962C8B-B14F-4D97-AF65-F5344CB8AC3E}">
        <p14:creationId xmlns:p14="http://schemas.microsoft.com/office/powerpoint/2010/main" val="1164905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Zřizovací listina</a:t>
            </a:r>
          </a:p>
        </p:txBody>
      </p:sp>
      <p:sp>
        <p:nvSpPr>
          <p:cNvPr id="3" name="Zástupný symbol pro obsah 2"/>
          <p:cNvSpPr>
            <a:spLocks noGrp="1"/>
          </p:cNvSpPr>
          <p:nvPr>
            <p:ph idx="1"/>
          </p:nvPr>
        </p:nvSpPr>
        <p:spPr>
          <a:xfrm>
            <a:off x="1295401" y="2556931"/>
            <a:ext cx="9601196" cy="3530359"/>
          </a:xfrm>
        </p:spPr>
        <p:txBody>
          <a:bodyPr>
            <a:noAutofit/>
          </a:bodyPr>
          <a:lstStyle/>
          <a:p>
            <a:pPr marL="0" indent="0" algn="just">
              <a:buNone/>
            </a:pPr>
            <a:r>
              <a:rPr lang="cs-CZ" dirty="0"/>
              <a:t>Zřizovatel vydá o vzniku příspěvkové organizace zřizovací listinu, která musí obsahovat:</a:t>
            </a:r>
          </a:p>
          <a:p>
            <a:pPr marL="0" indent="0" algn="just">
              <a:buNone/>
            </a:pPr>
            <a:r>
              <a:rPr lang="cs-CZ" sz="2000" dirty="0"/>
              <a:t>a) úplný název zřizovatele, je-li jím obec, uvede se také její zařazení do okresu,</a:t>
            </a:r>
          </a:p>
          <a:p>
            <a:pPr marL="0" indent="0" algn="just">
              <a:buNone/>
            </a:pPr>
            <a:r>
              <a:rPr lang="cs-CZ" sz="2000" dirty="0"/>
              <a:t>b) název, sídlo příspěvkové organizace a identifikační číslo osoby poskytnuté správcem základního registru právnických osob, podnikajících fyzických osob a orgánů veřejné moci; název musí vylučovat možnost záměny s názvy jiných příspěvkových organizací,</a:t>
            </a:r>
          </a:p>
          <a:p>
            <a:pPr marL="0" indent="0" algn="just">
              <a:buNone/>
            </a:pPr>
            <a:r>
              <a:rPr lang="cs-CZ" sz="2000" dirty="0"/>
              <a:t>c) vymezení hlavního účelu a tomu odpovídajícího předmětu činnosti,</a:t>
            </a:r>
          </a:p>
          <a:p>
            <a:pPr marL="0" indent="0" algn="just">
              <a:buNone/>
            </a:pPr>
            <a:r>
              <a:rPr lang="cs-CZ" sz="2000" dirty="0"/>
              <a:t>d) označení statutárních orgánů a způsob, jakým vystupují jménem organizace,</a:t>
            </a:r>
          </a:p>
        </p:txBody>
      </p:sp>
    </p:spTree>
    <p:extLst>
      <p:ext uri="{BB962C8B-B14F-4D97-AF65-F5344CB8AC3E}">
        <p14:creationId xmlns:p14="http://schemas.microsoft.com/office/powerpoint/2010/main" val="2193822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Zřizovací listina</a:t>
            </a:r>
          </a:p>
        </p:txBody>
      </p:sp>
      <p:sp>
        <p:nvSpPr>
          <p:cNvPr id="3" name="Zástupný symbol pro obsah 2"/>
          <p:cNvSpPr>
            <a:spLocks noGrp="1"/>
          </p:cNvSpPr>
          <p:nvPr>
            <p:ph idx="1"/>
          </p:nvPr>
        </p:nvSpPr>
        <p:spPr>
          <a:xfrm>
            <a:off x="1295401" y="2556931"/>
            <a:ext cx="9601196" cy="3530359"/>
          </a:xfrm>
        </p:spPr>
        <p:txBody>
          <a:bodyPr>
            <a:noAutofit/>
          </a:bodyPr>
          <a:lstStyle/>
          <a:p>
            <a:pPr marL="0" indent="0" algn="just">
              <a:buNone/>
            </a:pPr>
            <a:r>
              <a:rPr lang="cs-CZ" sz="1800" dirty="0"/>
              <a:t>e) vymezení majetku ve vlastnictví zřizovatele, který se příspěvkové organizaci předává k hospodaření (dále jen „svěřený majetek“),</a:t>
            </a:r>
          </a:p>
          <a:p>
            <a:pPr marL="0" indent="0" algn="just">
              <a:buNone/>
            </a:pPr>
            <a:r>
              <a:rPr lang="cs-CZ" sz="1800" dirty="0"/>
              <a:t>f) vymezení práv, která organizaci umožní, aby se svěřeným majetkem mohla plnit hlavní účel k němuž byla zřízena; zejména se uvedou práva a povinnosti spojené s jeho plným efektivním a ekonomicky účelným využitím, s péčí o jeho ochranu, rozvoj a zvelebení, podmínky pro jeho případnou další investiční výstavbu, dále pravidla pro výrobu a prodej zboží, pokud jsou předmětem činnosti organizace, práva a povinnosti spojená s případným pronajímáním svěřeného majetku jiným subjektům a podobně,</a:t>
            </a:r>
          </a:p>
          <a:p>
            <a:pPr marL="0" indent="0" algn="just">
              <a:buNone/>
            </a:pPr>
            <a:r>
              <a:rPr lang="cs-CZ" sz="1800" dirty="0"/>
              <a:t>g) okruhy doplňkové činnosti navazující na hlavní účel příspěvkové organizace, kterou jí zřizovatel povolí k tomu, aby mohla lépe využívat všechny své hospodářské možnosti a odbornost svých zaměstnanců; tato činnost nesmí narušovat plnění hlavního účelu organizace a sleduje se odděleně,</a:t>
            </a:r>
          </a:p>
          <a:p>
            <a:pPr marL="0" indent="0" algn="just">
              <a:buNone/>
            </a:pPr>
            <a:r>
              <a:rPr lang="cs-CZ" sz="1800" dirty="0"/>
              <a:t>h) vymezení doby, na kterou je organizace zřízena.</a:t>
            </a:r>
          </a:p>
        </p:txBody>
      </p:sp>
    </p:spTree>
    <p:extLst>
      <p:ext uri="{BB962C8B-B14F-4D97-AF65-F5344CB8AC3E}">
        <p14:creationId xmlns:p14="http://schemas.microsoft.com/office/powerpoint/2010/main" val="11564956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Školská rada</a:t>
            </a:r>
          </a:p>
        </p:txBody>
      </p:sp>
      <p:sp>
        <p:nvSpPr>
          <p:cNvPr id="3" name="Zástupný symbol pro obsah 2"/>
          <p:cNvSpPr>
            <a:spLocks noGrp="1"/>
          </p:cNvSpPr>
          <p:nvPr>
            <p:ph idx="1"/>
          </p:nvPr>
        </p:nvSpPr>
        <p:spPr/>
        <p:txBody>
          <a:bodyPr>
            <a:normAutofit fontScale="92500" lnSpcReduction="20000"/>
          </a:bodyPr>
          <a:lstStyle/>
          <a:p>
            <a:pPr marL="0" indent="0">
              <a:buNone/>
            </a:pPr>
            <a:r>
              <a:rPr lang="cs-CZ" b="1" dirty="0"/>
              <a:t>Povinnosti zřizovatele</a:t>
            </a:r>
          </a:p>
          <a:p>
            <a:pPr marL="0" indent="0">
              <a:buNone/>
            </a:pPr>
            <a:r>
              <a:rPr lang="cs-CZ" dirty="0"/>
              <a:t>Zřizovatel má povinnost (§ 167 odst. 2 školského zákona):</a:t>
            </a:r>
          </a:p>
          <a:p>
            <a:r>
              <a:rPr lang="cs-CZ" dirty="0"/>
              <a:t>zřídit školskou radu,</a:t>
            </a:r>
          </a:p>
          <a:p>
            <a:r>
              <a:rPr lang="cs-CZ" dirty="0"/>
              <a:t>stanovit počet členů školské rady,</a:t>
            </a:r>
          </a:p>
          <a:p>
            <a:r>
              <a:rPr lang="cs-CZ" dirty="0"/>
              <a:t>vydat volební řád,</a:t>
            </a:r>
          </a:p>
          <a:p>
            <a:r>
              <a:rPr lang="cs-CZ" dirty="0"/>
              <a:t>jmenovat 1/3 členů školské rady.</a:t>
            </a:r>
          </a:p>
          <a:p>
            <a:r>
              <a:rPr lang="cs-CZ" dirty="0"/>
              <a:t>Tyto povinnosti zřizovatele se v případě soukromých a církevních škol vztahují na ředitele školy.</a:t>
            </a:r>
          </a:p>
        </p:txBody>
      </p:sp>
    </p:spTree>
    <p:extLst>
      <p:ext uri="{BB962C8B-B14F-4D97-AF65-F5344CB8AC3E}">
        <p14:creationId xmlns:p14="http://schemas.microsoft.com/office/powerpoint/2010/main" val="1579102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Školská rada</a:t>
            </a:r>
          </a:p>
        </p:txBody>
      </p:sp>
      <p:sp>
        <p:nvSpPr>
          <p:cNvPr id="3" name="Zástupný symbol pro obsah 2"/>
          <p:cNvSpPr>
            <a:spLocks noGrp="1"/>
          </p:cNvSpPr>
          <p:nvPr>
            <p:ph idx="1"/>
          </p:nvPr>
        </p:nvSpPr>
        <p:spPr/>
        <p:txBody>
          <a:bodyPr>
            <a:normAutofit/>
          </a:bodyPr>
          <a:lstStyle/>
          <a:p>
            <a:pPr marL="0" indent="0" algn="just">
              <a:buNone/>
            </a:pPr>
            <a:r>
              <a:rPr lang="cs-CZ" dirty="0"/>
              <a:t>Školský zákon nestanoví minimální nebo maximální počet členů školské rady, konkrétní počet členů školské rady stanoví zřizovatel.</a:t>
            </a:r>
          </a:p>
          <a:p>
            <a:pPr marL="0" indent="0" algn="just">
              <a:buNone/>
            </a:pPr>
            <a:r>
              <a:rPr lang="cs-CZ" dirty="0"/>
              <a:t>Volební řád je procesním předpisem, tj. stanoví, jak mají probíhat volby do školské rady (způsob kandidatury, termíny voleb apod.). Volební řád nemůže omezovat práva určité skupiny voličů (např. stanovit, že za nezletilého žáka nebo studenta může volit pouze jeden zákonný zástupce, nebo za nezletilé žáky – sourozence, může volit pouze jeden zákonný zástupce) nebo osob, které mohou být voleny (např. možnost být zvolen jen na jedno volební období).</a:t>
            </a:r>
          </a:p>
        </p:txBody>
      </p:sp>
    </p:spTree>
    <p:extLst>
      <p:ext uri="{BB962C8B-B14F-4D97-AF65-F5344CB8AC3E}">
        <p14:creationId xmlns:p14="http://schemas.microsoft.com/office/powerpoint/2010/main" val="41459017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Přijímací řízení</a:t>
            </a:r>
          </a:p>
        </p:txBody>
      </p:sp>
      <p:sp>
        <p:nvSpPr>
          <p:cNvPr id="3" name="Zástupný symbol pro obsah 2"/>
          <p:cNvSpPr>
            <a:spLocks noGrp="1"/>
          </p:cNvSpPr>
          <p:nvPr>
            <p:ph idx="1"/>
          </p:nvPr>
        </p:nvSpPr>
        <p:spPr/>
        <p:txBody>
          <a:bodyPr>
            <a:normAutofit fontScale="62500" lnSpcReduction="20000"/>
          </a:bodyPr>
          <a:lstStyle/>
          <a:p>
            <a:pPr marL="0" indent="0">
              <a:buNone/>
            </a:pPr>
            <a:r>
              <a:rPr lang="cs-CZ" dirty="0"/>
              <a:t>Přijímání dětí ke vzdělávání podle  školského zákona je v plné kompetenci ředitele školy. Zřizovatel je vyjmut z tohoto procesu. </a:t>
            </a:r>
          </a:p>
          <a:p>
            <a:pPr marL="0" indent="0">
              <a:buNone/>
            </a:pPr>
            <a:r>
              <a:rPr lang="cs-CZ" dirty="0"/>
              <a:t>Je však povinen zajistit podmínky pro vzdělávání. Nejdůležitějším úkolem zřizovatele je tedy naplnění § 179 odst. 2 školského zákona:</a:t>
            </a:r>
          </a:p>
          <a:p>
            <a:pPr marL="0" indent="0">
              <a:buNone/>
            </a:pPr>
            <a:r>
              <a:rPr lang="cs-CZ" dirty="0"/>
              <a:t>Obec je povinna zajistit podmínky pro předškolní vzdělávání dětí přednostně přijímaných podle § 34 odst. 3. Za tímto účelem obec</a:t>
            </a:r>
          </a:p>
          <a:p>
            <a:pPr marL="0" indent="0">
              <a:buNone/>
            </a:pPr>
            <a:r>
              <a:rPr lang="cs-CZ" dirty="0"/>
              <a:t>a) zřídí mateřskou školu, nebo</a:t>
            </a:r>
          </a:p>
          <a:p>
            <a:pPr marL="0" indent="0">
              <a:buNone/>
            </a:pPr>
            <a:r>
              <a:rPr lang="cs-CZ" dirty="0"/>
              <a:t>b) zajistí předškolní vzdělávání v mateřské škole zřizované jinou obcí nebo svazkem obcí.</a:t>
            </a:r>
          </a:p>
          <a:p>
            <a:pPr marL="0" indent="0">
              <a:buNone/>
            </a:pPr>
            <a:r>
              <a:rPr lang="cs-CZ" dirty="0"/>
              <a:t>Obec také stanoví spádové obvody.</a:t>
            </a:r>
          </a:p>
          <a:p>
            <a:pPr marL="0" indent="0">
              <a:buNone/>
            </a:pPr>
            <a:r>
              <a:rPr lang="cs-CZ" dirty="0"/>
              <a:t>Obecní úřad obce, na jejímž území je školský obvod mateřské školy, poskytuje této škole s dostatečným předstihem před termínem zápisu seznam dětí. Seznam obsahuje vždy jméno, popřípadě jména, a příjmení, datum narození a adresu místa trvalého pobytu dítěte, v případě cizince místo pobytu dítěte (§ 34 odst. 4 školského zákona).</a:t>
            </a:r>
          </a:p>
        </p:txBody>
      </p:sp>
    </p:spTree>
    <p:extLst>
      <p:ext uri="{BB962C8B-B14F-4D97-AF65-F5344CB8AC3E}">
        <p14:creationId xmlns:p14="http://schemas.microsoft.com/office/powerpoint/2010/main" val="4072240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Přijímací řízení</a:t>
            </a:r>
          </a:p>
        </p:txBody>
      </p:sp>
      <p:sp>
        <p:nvSpPr>
          <p:cNvPr id="3" name="Zástupný symbol pro obsah 2"/>
          <p:cNvSpPr>
            <a:spLocks noGrp="1"/>
          </p:cNvSpPr>
          <p:nvPr>
            <p:ph idx="1"/>
          </p:nvPr>
        </p:nvSpPr>
        <p:spPr/>
        <p:txBody>
          <a:bodyPr>
            <a:normAutofit fontScale="92500"/>
          </a:bodyPr>
          <a:lstStyle/>
          <a:p>
            <a:pPr marL="0" indent="0" algn="just">
              <a:buNone/>
            </a:pPr>
            <a:r>
              <a:rPr lang="cs-CZ" sz="2800" dirty="0"/>
              <a:t>Ustanovení § 178 odst. 1 školského zákona:</a:t>
            </a:r>
          </a:p>
          <a:p>
            <a:pPr marL="0" indent="0" algn="just">
              <a:buNone/>
            </a:pPr>
            <a:r>
              <a:rPr lang="cs-CZ" i="1" dirty="0"/>
              <a:t>Obec je povinna zajistit podmínky pro plnění povinné školní docházky dětí s místem trvalého pobytu na jejím území, v případě cizince s místem pobytu, a dětí umístěných na jejím území ve školských zařízeních pro výkon ústavní výchovy nebo ochranné výchovy, které se v souladu se zvláštním právním předpisem nevzdělávají ve školách zřízených při těchto školských zařízeních. Obec</a:t>
            </a:r>
          </a:p>
          <a:p>
            <a:pPr marL="0" indent="0" algn="just">
              <a:buNone/>
            </a:pPr>
            <a:r>
              <a:rPr lang="cs-CZ" i="1" dirty="0"/>
              <a:t>a) zřizuje a zrušuje základní školu, nebo</a:t>
            </a:r>
          </a:p>
          <a:p>
            <a:pPr marL="0" indent="0" algn="just">
              <a:buNone/>
            </a:pPr>
            <a:r>
              <a:rPr lang="cs-CZ" i="1" dirty="0"/>
              <a:t>b) zajišťuje plnění povinné školní docházky v základní škole zřizované jinou obcí nebo svazkem obcí.</a:t>
            </a:r>
            <a:r>
              <a:rPr lang="cs-CZ" dirty="0"/>
              <a:t> </a:t>
            </a:r>
          </a:p>
        </p:txBody>
      </p:sp>
    </p:spTree>
    <p:extLst>
      <p:ext uri="{BB962C8B-B14F-4D97-AF65-F5344CB8AC3E}">
        <p14:creationId xmlns:p14="http://schemas.microsoft.com/office/powerpoint/2010/main" val="5948294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Přijímací řízení</a:t>
            </a:r>
          </a:p>
        </p:txBody>
      </p:sp>
      <p:sp>
        <p:nvSpPr>
          <p:cNvPr id="3" name="Zástupný symbol pro obsah 2"/>
          <p:cNvSpPr>
            <a:spLocks noGrp="1"/>
          </p:cNvSpPr>
          <p:nvPr>
            <p:ph idx="1"/>
          </p:nvPr>
        </p:nvSpPr>
        <p:spPr/>
        <p:txBody>
          <a:bodyPr>
            <a:normAutofit fontScale="55000" lnSpcReduction="20000"/>
          </a:bodyPr>
          <a:lstStyle/>
          <a:p>
            <a:pPr marL="0" indent="0" algn="just">
              <a:buNone/>
            </a:pPr>
            <a:r>
              <a:rPr lang="cs-CZ" sz="3200" dirty="0"/>
              <a:t>Obec také stanoví spádové obvody.</a:t>
            </a:r>
          </a:p>
          <a:p>
            <a:pPr marL="0" indent="0" algn="just">
              <a:buNone/>
            </a:pPr>
            <a:r>
              <a:rPr lang="cs-CZ" sz="2800" i="1" dirty="0"/>
              <a:t>Na území obce, části obce nebo na území více obcí se vymezují školské obvody spádové školy takto:</a:t>
            </a:r>
          </a:p>
          <a:p>
            <a:pPr marL="0" indent="0" algn="just">
              <a:buNone/>
            </a:pPr>
            <a:r>
              <a:rPr lang="cs-CZ" sz="2800" i="1" dirty="0"/>
              <a:t>a) je-li v obci jedna základní škola zřízená obcí, tvoří školský obvod území obce,</a:t>
            </a:r>
          </a:p>
          <a:p>
            <a:pPr marL="0" indent="0" algn="just">
              <a:buNone/>
            </a:pPr>
            <a:r>
              <a:rPr lang="cs-CZ" sz="2800" i="1" dirty="0"/>
              <a:t>b) je-li v obci více základních škol zřizovaných obcí, stanoví obec školské obvody obecně závaznou vyhláškou,</a:t>
            </a:r>
          </a:p>
          <a:p>
            <a:pPr marL="0" indent="0" algn="just">
              <a:buNone/>
            </a:pPr>
            <a:r>
              <a:rPr lang="cs-CZ" sz="2800" i="1" dirty="0"/>
              <a:t>c) je-li na území svazku obcí jedna základní škola nebo více základních škol zřízených svazkem obcí nebo dojde-li k dohodě několika obcí o vytvoření společného školského obvodu jedné nebo více základních škol zřizovaných některou z těchto obcí, stanoví každá z dotčených obcí obecně závaznou vyhláškou příslušnou část školského obvodu.</a:t>
            </a:r>
          </a:p>
          <a:p>
            <a:pPr marL="0" indent="0" algn="just">
              <a:buNone/>
            </a:pPr>
            <a:r>
              <a:rPr lang="cs-CZ" sz="3200" dirty="0"/>
              <a:t>Obecní úřad obce, na jejímž území je školský obvod základní školy, poskytuje této škole s dostatečným předstihem před termínem zápisu k povinné školní docházce seznam dětí, pro které je tato škola spádová a jichž se týká povinnost podle odstavce 4. Seznam obsahuje vždy jméno, popřípadě jména, a příjmení, datum narození a adresu místa trvalého pobytu dítěte, v případě cizince místo pobytu dítěte. (§ 36 odst. 8 školského zákona).</a:t>
            </a:r>
          </a:p>
        </p:txBody>
      </p:sp>
    </p:spTree>
    <p:extLst>
      <p:ext uri="{BB962C8B-B14F-4D97-AF65-F5344CB8AC3E}">
        <p14:creationId xmlns:p14="http://schemas.microsoft.com/office/powerpoint/2010/main" val="86714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Kde jsou největší problémy?</a:t>
            </a:r>
          </a:p>
        </p:txBody>
      </p:sp>
      <p:sp>
        <p:nvSpPr>
          <p:cNvPr id="3" name="Zástupný symbol pro obsah 2"/>
          <p:cNvSpPr>
            <a:spLocks noGrp="1"/>
          </p:cNvSpPr>
          <p:nvPr>
            <p:ph idx="1"/>
          </p:nvPr>
        </p:nvSpPr>
        <p:spPr/>
        <p:txBody>
          <a:bodyPr>
            <a:normAutofit fontScale="92500" lnSpcReduction="20000"/>
          </a:bodyPr>
          <a:lstStyle/>
          <a:p>
            <a:pPr marL="0" indent="0">
              <a:buNone/>
            </a:pPr>
            <a:r>
              <a:rPr lang="en-US" sz="2600" b="1" dirty="0"/>
              <a:t>Co </a:t>
            </a:r>
            <a:r>
              <a:rPr lang="cs-CZ" sz="2600" b="1" dirty="0"/>
              <a:t>trápí</a:t>
            </a:r>
            <a:r>
              <a:rPr lang="en-US" sz="2600" b="1" dirty="0"/>
              <a:t> </a:t>
            </a:r>
            <a:r>
              <a:rPr lang="cs-CZ" sz="2600" b="1" dirty="0"/>
              <a:t>zřizovatele?</a:t>
            </a:r>
          </a:p>
          <a:p>
            <a:endParaRPr lang="en-US" b="1" dirty="0"/>
          </a:p>
          <a:p>
            <a:pPr marL="342900" indent="-342900" algn="just">
              <a:buFont typeface="Wingdings" panose="05000000000000000000" pitchFamily="2" charset="2"/>
              <a:buChar char="Ø"/>
            </a:pPr>
            <a:r>
              <a:rPr lang="cs-CZ" dirty="0"/>
              <a:t>Nespolupráce ředitelů se zřizovatelem </a:t>
            </a:r>
            <a:r>
              <a:rPr lang="cs-CZ" dirty="0">
                <a:latin typeface="Arial" panose="020B0604020202020204" pitchFamily="34" charset="0"/>
                <a:cs typeface="Arial" panose="020B0604020202020204" pitchFamily="34" charset="0"/>
              </a:rPr>
              <a:t>→</a:t>
            </a:r>
            <a:r>
              <a:rPr lang="cs-CZ" dirty="0"/>
              <a:t> postoj ředitelů v opozici.</a:t>
            </a:r>
          </a:p>
          <a:p>
            <a:pPr marL="342900" indent="-342900" algn="just">
              <a:buFont typeface="Wingdings" panose="05000000000000000000" pitchFamily="2" charset="2"/>
              <a:buChar char="Ø"/>
            </a:pPr>
            <a:r>
              <a:rPr lang="cs-CZ" dirty="0"/>
              <a:t>Neinformování zřizovatele o zásadních problémech.</a:t>
            </a:r>
          </a:p>
          <a:p>
            <a:pPr marL="342900" indent="-342900" algn="just">
              <a:buFont typeface="Wingdings" panose="05000000000000000000" pitchFamily="2" charset="2"/>
              <a:buChar char="Ø"/>
            </a:pPr>
            <a:r>
              <a:rPr lang="cs-CZ" dirty="0"/>
              <a:t>Neposkytování informací a údajů, které zřizovatel požaduje pro kontrolu školy jako příspěvkové organizace.</a:t>
            </a:r>
          </a:p>
          <a:p>
            <a:pPr marL="342900" indent="-342900" algn="just">
              <a:buFont typeface="Wingdings" panose="05000000000000000000" pitchFamily="2" charset="2"/>
              <a:buChar char="Ø"/>
            </a:pPr>
            <a:r>
              <a:rPr lang="cs-CZ" dirty="0"/>
              <a:t>Nezvládnutá komunikace s rodiči, kteří se pak obrací na zřizovatele s žádostí o řešení problému.</a:t>
            </a:r>
          </a:p>
          <a:p>
            <a:endParaRPr lang="cs-CZ" dirty="0"/>
          </a:p>
        </p:txBody>
      </p:sp>
    </p:spTree>
    <p:extLst>
      <p:ext uri="{BB962C8B-B14F-4D97-AF65-F5344CB8AC3E}">
        <p14:creationId xmlns:p14="http://schemas.microsoft.com/office/powerpoint/2010/main" val="18515716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Výroční zpráva</a:t>
            </a:r>
          </a:p>
        </p:txBody>
      </p:sp>
      <p:sp>
        <p:nvSpPr>
          <p:cNvPr id="3" name="Zástupný symbol pro obsah 2"/>
          <p:cNvSpPr>
            <a:spLocks noGrp="1"/>
          </p:cNvSpPr>
          <p:nvPr>
            <p:ph idx="1"/>
          </p:nvPr>
        </p:nvSpPr>
        <p:spPr/>
        <p:txBody>
          <a:bodyPr>
            <a:normAutofit/>
          </a:bodyPr>
          <a:lstStyle/>
          <a:p>
            <a:pPr marL="0" indent="0" algn="just">
              <a:buNone/>
            </a:pPr>
            <a:r>
              <a:rPr lang="cs-CZ" dirty="0"/>
              <a:t>Jednotlivé fáze, do kterých lze zahrnout „životní cyklus“ výroční zprávy, jsou následující: </a:t>
            </a:r>
          </a:p>
          <a:p>
            <a:pPr marL="457200" indent="-457200" algn="just">
              <a:buAutoNum type="arabicPeriod"/>
            </a:pPr>
            <a:r>
              <a:rPr lang="cs-CZ" dirty="0"/>
              <a:t>příprava, zpracování ředitelem školy, </a:t>
            </a:r>
          </a:p>
          <a:p>
            <a:pPr marL="457200" indent="-457200" algn="just">
              <a:buAutoNum type="arabicPeriod"/>
            </a:pPr>
            <a:r>
              <a:rPr lang="cs-CZ" dirty="0"/>
              <a:t>předání školské radě a schválení školskou radou, </a:t>
            </a:r>
          </a:p>
          <a:p>
            <a:pPr marL="457200" indent="-457200" algn="just">
              <a:buAutoNum type="arabicPeriod"/>
            </a:pPr>
            <a:r>
              <a:rPr lang="cs-CZ" dirty="0"/>
              <a:t>zaslání zřizovateli, </a:t>
            </a:r>
          </a:p>
          <a:p>
            <a:pPr marL="457200" indent="-457200" algn="just">
              <a:buAutoNum type="arabicPeriod"/>
            </a:pPr>
            <a:r>
              <a:rPr lang="cs-CZ" dirty="0"/>
              <a:t>zveřejnění.</a:t>
            </a:r>
            <a:endParaRPr lang="cs-CZ" sz="3200" b="1" dirty="0"/>
          </a:p>
        </p:txBody>
      </p:sp>
    </p:spTree>
    <p:extLst>
      <p:ext uri="{BB962C8B-B14F-4D97-AF65-F5344CB8AC3E}">
        <p14:creationId xmlns:p14="http://schemas.microsoft.com/office/powerpoint/2010/main" val="18572580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Výroční zpráva</a:t>
            </a:r>
          </a:p>
        </p:txBody>
      </p:sp>
      <p:sp>
        <p:nvSpPr>
          <p:cNvPr id="3" name="Zástupný symbol pro obsah 2"/>
          <p:cNvSpPr>
            <a:spLocks noGrp="1"/>
          </p:cNvSpPr>
          <p:nvPr>
            <p:ph idx="1"/>
          </p:nvPr>
        </p:nvSpPr>
        <p:spPr/>
        <p:txBody>
          <a:bodyPr>
            <a:normAutofit fontScale="92500" lnSpcReduction="10000"/>
          </a:bodyPr>
          <a:lstStyle/>
          <a:p>
            <a:pPr marL="0" indent="0">
              <a:buNone/>
            </a:pPr>
            <a:r>
              <a:rPr lang="cs-CZ" dirty="0"/>
              <a:t>Výroční zprávu základní školy, střední školy (resp. konzervatoře) a vyšší odborné školy schvaluje školská rada.</a:t>
            </a:r>
          </a:p>
          <a:p>
            <a:pPr marL="0" indent="0">
              <a:buNone/>
            </a:pPr>
            <a:r>
              <a:rPr lang="cs-CZ" dirty="0"/>
              <a:t>O schválení výroční zprávy školská rada rozhodne do 1 měsíce od jejího předložení ředitelem školy.</a:t>
            </a:r>
          </a:p>
          <a:p>
            <a:pPr marL="0" indent="0">
              <a:buNone/>
            </a:pPr>
            <a:r>
              <a:rPr lang="cs-CZ" dirty="0"/>
              <a:t>Pokud školská rada výroční zprávu neschválí, ředitel školy předloží výroční zprávu k novému projednání do 1 měsíce; opakovaného projednání se účastní zřizovatel.</a:t>
            </a:r>
          </a:p>
          <a:p>
            <a:pPr marL="0" indent="0">
              <a:buNone/>
            </a:pPr>
            <a:r>
              <a:rPr lang="cs-CZ" dirty="0"/>
              <a:t>Pokud není výroční zpráva schválena ani při opakovaném projednání nebo pokud ji školská rada neprojedná do 1 měsíce od jejich předložení ředitelem školy, rozhodne o dalším postupu bez zbytečného odkladu zřizovatel.</a:t>
            </a:r>
          </a:p>
        </p:txBody>
      </p:sp>
    </p:spTree>
    <p:extLst>
      <p:ext uri="{BB962C8B-B14F-4D97-AF65-F5344CB8AC3E}">
        <p14:creationId xmlns:p14="http://schemas.microsoft.com/office/powerpoint/2010/main" val="1273680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Výroční zpráva</a:t>
            </a:r>
          </a:p>
        </p:txBody>
      </p:sp>
      <p:sp>
        <p:nvSpPr>
          <p:cNvPr id="3" name="Zástupný symbol pro obsah 2"/>
          <p:cNvSpPr>
            <a:spLocks noGrp="1"/>
          </p:cNvSpPr>
          <p:nvPr>
            <p:ph idx="1"/>
          </p:nvPr>
        </p:nvSpPr>
        <p:spPr/>
        <p:txBody>
          <a:bodyPr>
            <a:normAutofit fontScale="92500" lnSpcReduction="20000"/>
          </a:bodyPr>
          <a:lstStyle/>
          <a:p>
            <a:pPr marL="0" indent="0">
              <a:buNone/>
            </a:pPr>
            <a:r>
              <a:rPr lang="cs-CZ" b="1" dirty="0"/>
              <a:t>Novela vyhlášky, kterou se stanoví náležitosti dlouhodobých záměrů a výročních zpráv.</a:t>
            </a:r>
            <a:endParaRPr lang="cs-CZ" dirty="0"/>
          </a:p>
          <a:p>
            <a:pPr marL="0" indent="0" algn="just">
              <a:buNone/>
            </a:pPr>
            <a:r>
              <a:rPr lang="cs-CZ" dirty="0"/>
              <a:t>Novela nabyla účinnosti dne </a:t>
            </a:r>
            <a:r>
              <a:rPr lang="cs-CZ" b="1" dirty="0"/>
              <a:t>1. července 2022</a:t>
            </a:r>
            <a:r>
              <a:rPr lang="cs-CZ" dirty="0"/>
              <a:t>.</a:t>
            </a:r>
          </a:p>
          <a:p>
            <a:pPr marL="0" indent="0" algn="just">
              <a:buNone/>
            </a:pPr>
            <a:r>
              <a:rPr lang="cs-CZ" dirty="0"/>
              <a:t>Vyhláška č. 150/2022 Sb., kterou se mění vyhláška č. 15/2005 Sb., kterou se stanoví náležitosti dlouhodobých záměrů a výročních zpráv, ve znění pozdějších předpisů.</a:t>
            </a:r>
          </a:p>
          <a:p>
            <a:pPr marL="0" indent="0" algn="just">
              <a:buNone/>
            </a:pPr>
            <a:endParaRPr lang="cs-CZ" dirty="0"/>
          </a:p>
          <a:p>
            <a:pPr marL="0" indent="0" algn="just">
              <a:buNone/>
            </a:pPr>
            <a:r>
              <a:rPr lang="cs-CZ" dirty="0"/>
              <a:t>Ředitelů základních, středních a vyšších odborných škol se v této souvislosti týká § 7 vyhlášky, který upravuje obsah výročních zpráv. Pro školy se zrušily některé dosud povinné body a některá témata byla naopak přidána. </a:t>
            </a:r>
          </a:p>
        </p:txBody>
      </p:sp>
    </p:spTree>
    <p:extLst>
      <p:ext uri="{BB962C8B-B14F-4D97-AF65-F5344CB8AC3E}">
        <p14:creationId xmlns:p14="http://schemas.microsoft.com/office/powerpoint/2010/main" val="25725164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Výroční zpráva</a:t>
            </a:r>
          </a:p>
        </p:txBody>
      </p:sp>
      <p:sp>
        <p:nvSpPr>
          <p:cNvPr id="5" name="Zástupný symbol pro obsah 4"/>
          <p:cNvSpPr>
            <a:spLocks noGrp="1"/>
          </p:cNvSpPr>
          <p:nvPr>
            <p:ph sz="half" idx="2"/>
          </p:nvPr>
        </p:nvSpPr>
        <p:spPr>
          <a:xfrm>
            <a:off x="1295400" y="2658534"/>
            <a:ext cx="4718304" cy="3217334"/>
          </a:xfrm>
        </p:spPr>
        <p:txBody>
          <a:bodyPr>
            <a:noAutofit/>
          </a:bodyPr>
          <a:lstStyle/>
          <a:p>
            <a:pPr marL="0" indent="0" algn="just">
              <a:buNone/>
            </a:pPr>
            <a:r>
              <a:rPr lang="cs-CZ" sz="1500" dirty="0"/>
              <a:t>a) základní údaje o škole, jimiž jsou název, sídlo, charakteristika školy, zřizovatel školy, údaje o vedení školy, adresa pro dálkový přístup, údaje o školské radě,</a:t>
            </a:r>
          </a:p>
          <a:p>
            <a:pPr marL="0" indent="0" algn="just">
              <a:buNone/>
            </a:pPr>
            <a:r>
              <a:rPr lang="cs-CZ" sz="1500" dirty="0"/>
              <a:t>b) přehled oborů vzdělání, které škola vyučuje v souladu se zápisem ve školském rejstříku,</a:t>
            </a:r>
          </a:p>
          <a:p>
            <a:pPr marL="0" indent="0" algn="just">
              <a:buNone/>
            </a:pPr>
            <a:r>
              <a:rPr lang="cs-CZ" sz="1500" dirty="0"/>
              <a:t>c) rámcový popis personálního zabezpečení činnosti školy,</a:t>
            </a:r>
          </a:p>
          <a:p>
            <a:pPr marL="0" indent="0" algn="just">
              <a:buNone/>
            </a:pPr>
            <a:r>
              <a:rPr lang="cs-CZ" sz="1500" dirty="0"/>
              <a:t>d) údaje o přijímacím řízení nebo o zápisu k povinné školní docházce a následném přijetí do školy,</a:t>
            </a:r>
          </a:p>
          <a:p>
            <a:pPr marL="0" indent="0" algn="just">
              <a:buNone/>
            </a:pPr>
            <a:r>
              <a:rPr lang="cs-CZ" sz="1500" dirty="0"/>
              <a:t>e) údaje o výsledcích vzdělávání žáků podle cílů stanovených vzdělávacími programy a podle poskytovaného stupně vzdělání včetně výsledků závěrečných zkoušek, maturitních zkoušek a absolutorií,</a:t>
            </a:r>
          </a:p>
        </p:txBody>
      </p:sp>
      <p:sp>
        <p:nvSpPr>
          <p:cNvPr id="7" name="Zástupný symbol pro obsah 6"/>
          <p:cNvSpPr>
            <a:spLocks noGrp="1"/>
          </p:cNvSpPr>
          <p:nvPr>
            <p:ph sz="quarter" idx="4"/>
          </p:nvPr>
        </p:nvSpPr>
        <p:spPr>
          <a:xfrm>
            <a:off x="6180670" y="2658534"/>
            <a:ext cx="4718304" cy="3217333"/>
          </a:xfrm>
        </p:spPr>
        <p:txBody>
          <a:bodyPr>
            <a:noAutofit/>
          </a:bodyPr>
          <a:lstStyle/>
          <a:p>
            <a:pPr marL="0" indent="0" algn="just">
              <a:buNone/>
            </a:pPr>
            <a:r>
              <a:rPr lang="cs-CZ" sz="1300" dirty="0"/>
              <a:t>a) základní údaje o škole, jimiž jsou název, sídlo, charakteristika školy, zřizovatel školy, údaje o vedení školy, adresa pro dálkový přístup, údaje o školské radě,</a:t>
            </a:r>
          </a:p>
          <a:p>
            <a:pPr marL="0" indent="0" algn="just">
              <a:buNone/>
            </a:pPr>
            <a:r>
              <a:rPr lang="cs-CZ" sz="1300" dirty="0"/>
              <a:t>b) přehled oborů vzdělání, které škola vyučuje v souladu se zápisem ve školském rejstříku,</a:t>
            </a:r>
          </a:p>
          <a:p>
            <a:pPr marL="0" indent="0" algn="just">
              <a:buNone/>
            </a:pPr>
            <a:r>
              <a:rPr lang="cs-CZ" sz="1300" dirty="0"/>
              <a:t>c) rámcový popis personálního zabezpečení činnosti školy,</a:t>
            </a:r>
          </a:p>
          <a:p>
            <a:pPr marL="0" indent="0" algn="just">
              <a:buNone/>
            </a:pPr>
            <a:r>
              <a:rPr lang="cs-CZ" sz="1300" dirty="0"/>
              <a:t>d) údaje o přijímacím řízení nebo o zápisu k povinné školní docházce a následném přijetí do školy,</a:t>
            </a:r>
          </a:p>
          <a:p>
            <a:pPr marL="0" indent="0" algn="just">
              <a:buNone/>
            </a:pPr>
            <a:r>
              <a:rPr lang="cs-CZ" sz="1300" dirty="0"/>
              <a:t>e) </a:t>
            </a:r>
            <a:r>
              <a:rPr lang="cs-CZ" sz="1300" b="1" dirty="0"/>
              <a:t>stručné vyhodnocení naplňování cílů školního vzdělávacího programu,</a:t>
            </a:r>
          </a:p>
          <a:p>
            <a:pPr marL="0" indent="0" algn="just">
              <a:buNone/>
            </a:pPr>
            <a:r>
              <a:rPr lang="cs-CZ" sz="1300" dirty="0"/>
              <a:t>f) údaje o výsledcích vzdělávání žáků podle cílů stanovených vzdělávacími programy a podle poskytovaného stupně vzdělání včetně výsledků závěrečných zkoušek, maturitních zkoušek a absolutorií,</a:t>
            </a:r>
          </a:p>
        </p:txBody>
      </p:sp>
    </p:spTree>
    <p:extLst>
      <p:ext uri="{BB962C8B-B14F-4D97-AF65-F5344CB8AC3E}">
        <p14:creationId xmlns:p14="http://schemas.microsoft.com/office/powerpoint/2010/main" val="1240077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Výroční zpráva</a:t>
            </a:r>
          </a:p>
        </p:txBody>
      </p:sp>
      <p:sp>
        <p:nvSpPr>
          <p:cNvPr id="5" name="Zástupný symbol pro obsah 4"/>
          <p:cNvSpPr>
            <a:spLocks noGrp="1"/>
          </p:cNvSpPr>
          <p:nvPr>
            <p:ph sz="half" idx="2"/>
          </p:nvPr>
        </p:nvSpPr>
        <p:spPr>
          <a:xfrm>
            <a:off x="1295400" y="2658534"/>
            <a:ext cx="4718304" cy="3467946"/>
          </a:xfrm>
        </p:spPr>
        <p:txBody>
          <a:bodyPr>
            <a:noAutofit/>
          </a:bodyPr>
          <a:lstStyle/>
          <a:p>
            <a:pPr marL="0" indent="0" algn="just">
              <a:buNone/>
            </a:pPr>
            <a:r>
              <a:rPr lang="cs-CZ" sz="1400" dirty="0"/>
              <a:t>f) údaje o prevenci sociálně patologických jevů,</a:t>
            </a:r>
          </a:p>
          <a:p>
            <a:pPr marL="0" indent="0" algn="just">
              <a:buNone/>
            </a:pPr>
            <a:r>
              <a:rPr lang="cs-CZ" sz="1400" dirty="0"/>
              <a:t>g) údaje o dalším vzdělávání pedagogických pracovníků,</a:t>
            </a:r>
            <a:endParaRPr lang="cs-CZ" sz="1400" b="1" dirty="0"/>
          </a:p>
          <a:p>
            <a:pPr marL="0" indent="0" algn="just">
              <a:buNone/>
            </a:pPr>
            <a:r>
              <a:rPr lang="cs-CZ" sz="1400" dirty="0"/>
              <a:t>i) údaje o výsledcích inspekční činnosti provedené Českou školní inspekcí,</a:t>
            </a:r>
          </a:p>
          <a:p>
            <a:pPr marL="0" indent="0" algn="just">
              <a:buNone/>
            </a:pPr>
            <a:r>
              <a:rPr lang="cs-CZ" sz="1400" dirty="0"/>
              <a:t>j) základní údaje o hospodaření školy,</a:t>
            </a:r>
          </a:p>
          <a:p>
            <a:pPr marL="0" indent="0" algn="just">
              <a:buNone/>
            </a:pPr>
            <a:r>
              <a:rPr lang="cs-CZ" sz="1400" dirty="0"/>
              <a:t>k) </a:t>
            </a:r>
            <a:r>
              <a:rPr lang="cs-CZ" sz="1400" strike="sngStrike" dirty="0"/>
              <a:t>údaje o zapojení školy do mezinárodních programů</a:t>
            </a:r>
            <a:r>
              <a:rPr lang="cs-CZ" sz="1400" dirty="0"/>
              <a:t>,</a:t>
            </a:r>
          </a:p>
          <a:p>
            <a:pPr marL="0" indent="0" algn="just">
              <a:buNone/>
            </a:pPr>
            <a:r>
              <a:rPr lang="cs-CZ" sz="1400" dirty="0"/>
              <a:t>l) </a:t>
            </a:r>
            <a:r>
              <a:rPr lang="cs-CZ" sz="1400" strike="sngStrike" dirty="0"/>
              <a:t>údaje o zapojení školy do dalšího vzdělávání v rámci celoživotního učení</a:t>
            </a:r>
            <a:r>
              <a:rPr lang="cs-CZ" sz="1400" dirty="0"/>
              <a:t>,</a:t>
            </a:r>
          </a:p>
          <a:p>
            <a:pPr marL="0" indent="0" algn="just">
              <a:buNone/>
            </a:pPr>
            <a:r>
              <a:rPr lang="cs-CZ" sz="1400" dirty="0"/>
              <a:t>m) </a:t>
            </a:r>
            <a:r>
              <a:rPr lang="cs-CZ" sz="1400" strike="sngStrike" dirty="0"/>
              <a:t>údaje o předložených a školou realizovaných projektech financovaných z cizích zdrojů</a:t>
            </a:r>
            <a:r>
              <a:rPr lang="cs-CZ" sz="1400" dirty="0"/>
              <a:t>,</a:t>
            </a:r>
          </a:p>
          <a:p>
            <a:pPr marL="0" indent="0" algn="just">
              <a:buNone/>
            </a:pPr>
            <a:r>
              <a:rPr lang="cs-CZ" sz="1400" dirty="0"/>
              <a:t>n) </a:t>
            </a:r>
            <a:r>
              <a:rPr lang="cs-CZ" sz="1400" strike="sngStrike" dirty="0"/>
              <a:t>údaje o spolupráci s odborovými organizacemi, organizacemi zaměstnavatelů a dalšími partnery při plnění úkolů ve vzdělávání</a:t>
            </a:r>
            <a:r>
              <a:rPr lang="cs-CZ" sz="1400" dirty="0"/>
              <a:t>.</a:t>
            </a:r>
          </a:p>
        </p:txBody>
      </p:sp>
      <p:sp>
        <p:nvSpPr>
          <p:cNvPr id="7" name="Zástupný symbol pro obsah 6"/>
          <p:cNvSpPr>
            <a:spLocks noGrp="1"/>
          </p:cNvSpPr>
          <p:nvPr>
            <p:ph sz="quarter" idx="4"/>
          </p:nvPr>
        </p:nvSpPr>
        <p:spPr>
          <a:xfrm>
            <a:off x="6180670" y="2658534"/>
            <a:ext cx="4718304" cy="3217333"/>
          </a:xfrm>
        </p:spPr>
        <p:txBody>
          <a:bodyPr>
            <a:noAutofit/>
          </a:bodyPr>
          <a:lstStyle/>
          <a:p>
            <a:pPr marL="0" indent="0" algn="just">
              <a:buNone/>
            </a:pPr>
            <a:r>
              <a:rPr lang="cs-CZ" sz="1400" dirty="0"/>
              <a:t>g) </a:t>
            </a:r>
            <a:r>
              <a:rPr lang="cs-CZ" sz="1400" b="1" dirty="0"/>
              <a:t>údaje o prevenci sociálně patologických jevů, rizikového chování a zajištění podpory dětí, žáků a studentů se speciálními vzdělávacími potřebami, nadaných, mimořádně nadaných a s nárokem na poskytování jazykové přípravy,</a:t>
            </a:r>
          </a:p>
          <a:p>
            <a:pPr marL="0" indent="0" algn="just">
              <a:buNone/>
            </a:pPr>
            <a:r>
              <a:rPr lang="cs-CZ" sz="1400" dirty="0"/>
              <a:t>h) údaje o dalším vzdělávání pedagogických pracovníků a odborného rozvoje nepedagogických pracovníků,</a:t>
            </a:r>
          </a:p>
          <a:p>
            <a:pPr marL="0" indent="0" algn="just">
              <a:buNone/>
            </a:pPr>
            <a:r>
              <a:rPr lang="cs-CZ" sz="1400" dirty="0"/>
              <a:t>i) </a:t>
            </a:r>
            <a:r>
              <a:rPr lang="cs-CZ" sz="1400" b="1" dirty="0"/>
              <a:t>údaje o aktivitách a prezentaci školy na veřejnosti</a:t>
            </a:r>
            <a:r>
              <a:rPr lang="cs-CZ" sz="1400" dirty="0"/>
              <a:t>,</a:t>
            </a:r>
          </a:p>
          <a:p>
            <a:pPr marL="0" indent="0" algn="just">
              <a:buNone/>
            </a:pPr>
            <a:r>
              <a:rPr lang="cs-CZ" sz="1400" dirty="0"/>
              <a:t>j) údaje o výsledcích inspekční činnosti provedené Českou školní inspekcí a</a:t>
            </a:r>
          </a:p>
          <a:p>
            <a:pPr marL="0" indent="0" algn="just">
              <a:buNone/>
            </a:pPr>
            <a:r>
              <a:rPr lang="cs-CZ" sz="1400" dirty="0"/>
              <a:t>k) základní údaje o hospodaření školy.</a:t>
            </a:r>
          </a:p>
        </p:txBody>
      </p:sp>
    </p:spTree>
    <p:extLst>
      <p:ext uri="{BB962C8B-B14F-4D97-AF65-F5344CB8AC3E}">
        <p14:creationId xmlns:p14="http://schemas.microsoft.com/office/powerpoint/2010/main" val="170664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lvl="0"/>
            <a:r>
              <a:rPr lang="cs-CZ" b="1" dirty="0"/>
              <a:t>Výjimka z nejvyššího počtu dětí, žáků a studentů</a:t>
            </a:r>
          </a:p>
        </p:txBody>
      </p:sp>
      <p:sp>
        <p:nvSpPr>
          <p:cNvPr id="3" name="Zástupný symbol pro obsah 2"/>
          <p:cNvSpPr>
            <a:spLocks noGrp="1"/>
          </p:cNvSpPr>
          <p:nvPr>
            <p:ph idx="1"/>
          </p:nvPr>
        </p:nvSpPr>
        <p:spPr/>
        <p:txBody>
          <a:bodyPr>
            <a:normAutofit/>
          </a:bodyPr>
          <a:lstStyle/>
          <a:p>
            <a:pPr marL="0" lvl="0" indent="0">
              <a:buNone/>
            </a:pPr>
            <a:r>
              <a:rPr lang="cs-CZ" dirty="0"/>
              <a:t>Zřizovatel školy může povolit výjimku z nejvyššího počtu dětí, žáků a studentů stanoveného prováděcím právním předpisem do počtu 4 dětí, žáků a studentů za předpokladu, že toto zvýšení počtu není na újmu kvalitě vzdělávací činnosti školy a jsou splněny podmínky bezpečnosti a ochrany zdraví.</a:t>
            </a:r>
          </a:p>
          <a:p>
            <a:pPr marL="0" lvl="0" indent="0">
              <a:buNone/>
            </a:pPr>
            <a:r>
              <a:rPr lang="cs-CZ" dirty="0"/>
              <a:t>Žádný orgán státní správy již není kompetentní do tohoto rozhodování (pokud probíhá v mezích daných školským zákonem) zasahovat.</a:t>
            </a:r>
          </a:p>
        </p:txBody>
      </p:sp>
    </p:spTree>
    <p:extLst>
      <p:ext uri="{BB962C8B-B14F-4D97-AF65-F5344CB8AC3E}">
        <p14:creationId xmlns:p14="http://schemas.microsoft.com/office/powerpoint/2010/main" val="21447886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Ukončení výkonu funkce ředitele</a:t>
            </a:r>
            <a:endParaRPr lang="cs-CZ" dirty="0"/>
          </a:p>
        </p:txBody>
      </p:sp>
      <p:sp>
        <p:nvSpPr>
          <p:cNvPr id="3" name="Zástupný symbol pro obsah 2"/>
          <p:cNvSpPr>
            <a:spLocks noGrp="1"/>
          </p:cNvSpPr>
          <p:nvPr>
            <p:ph idx="1"/>
          </p:nvPr>
        </p:nvSpPr>
        <p:spPr/>
        <p:txBody>
          <a:bodyPr>
            <a:normAutofit/>
          </a:bodyPr>
          <a:lstStyle/>
          <a:p>
            <a:pPr marL="0" indent="0">
              <a:buNone/>
            </a:pPr>
            <a:endParaRPr lang="cs-CZ" sz="2800" dirty="0"/>
          </a:p>
          <a:p>
            <a:pPr marL="0" indent="0">
              <a:buNone/>
            </a:pPr>
            <a:r>
              <a:rPr lang="cs-CZ" sz="2800" dirty="0"/>
              <a:t>K ukončení výkonu funkce ředitele školy může dojít“</a:t>
            </a:r>
          </a:p>
          <a:p>
            <a:pPr lvl="0"/>
            <a:r>
              <a:rPr lang="cs-CZ" sz="2800" dirty="0"/>
              <a:t>odvoláním</a:t>
            </a:r>
          </a:p>
          <a:p>
            <a:pPr lvl="0"/>
            <a:r>
              <a:rPr lang="cs-CZ" sz="2800" dirty="0"/>
              <a:t>vzdáním se funkce</a:t>
            </a:r>
          </a:p>
        </p:txBody>
      </p:sp>
    </p:spTree>
    <p:extLst>
      <p:ext uri="{BB962C8B-B14F-4D97-AF65-F5344CB8AC3E}">
        <p14:creationId xmlns:p14="http://schemas.microsoft.com/office/powerpoint/2010/main" val="8918503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Ukončení výkonu funkce ředitele</a:t>
            </a:r>
            <a:endParaRPr lang="cs-CZ" dirty="0"/>
          </a:p>
        </p:txBody>
      </p:sp>
      <p:sp>
        <p:nvSpPr>
          <p:cNvPr id="3" name="Zástupný symbol pro obsah 2"/>
          <p:cNvSpPr>
            <a:spLocks noGrp="1"/>
          </p:cNvSpPr>
          <p:nvPr>
            <p:ph idx="1"/>
          </p:nvPr>
        </p:nvSpPr>
        <p:spPr/>
        <p:txBody>
          <a:bodyPr>
            <a:normAutofit fontScale="85000" lnSpcReduction="20000"/>
          </a:bodyPr>
          <a:lstStyle/>
          <a:p>
            <a:pPr marL="0" indent="0">
              <a:buNone/>
            </a:pPr>
            <a:r>
              <a:rPr lang="cs-CZ" sz="3100" dirty="0">
                <a:cs typeface="Arial" panose="020B0604020202020204" pitchFamily="34" charset="0"/>
              </a:rPr>
              <a:t>Ustanovení § 166 odst. 5 školského zákona</a:t>
            </a:r>
          </a:p>
          <a:p>
            <a:pPr marL="0" indent="0" algn="just">
              <a:buNone/>
            </a:pPr>
            <a:r>
              <a:rPr lang="cs-CZ" i="1" dirty="0">
                <a:solidFill>
                  <a:srgbClr val="000000"/>
                </a:solidFill>
              </a:rPr>
              <a:t>Ředitele školské právnické osoby zřizované ministerstvem, krajem, obcí nebo svazkem obcí, ředitele příspěvkové organizace a vedoucího organizační složky státu nebo její součásti může zřizovatel odvolat z vedoucího pracovního místa z důvodů</a:t>
            </a:r>
          </a:p>
          <a:p>
            <a:pPr marL="0" indent="0" algn="just">
              <a:buNone/>
            </a:pPr>
            <a:r>
              <a:rPr lang="cs-CZ" i="1" dirty="0">
                <a:solidFill>
                  <a:srgbClr val="000000"/>
                </a:solidFill>
              </a:rPr>
              <a:t>a) závažného porušení nebo neplnění právních povinností vyplývajících z jeho činností, úkolů a pravomocí na vedoucím pracovním místě ředitele, které bylo zjištěno zejména inspekční činností České školní inspekce nebo zřizovatelem,</a:t>
            </a:r>
          </a:p>
          <a:p>
            <a:pPr marL="0" indent="0" algn="just">
              <a:buNone/>
            </a:pPr>
            <a:r>
              <a:rPr lang="cs-CZ" i="1" dirty="0">
                <a:solidFill>
                  <a:srgbClr val="000000"/>
                </a:solidFill>
              </a:rPr>
              <a:t>b) návrhu České školní inspekce podle § 174 odst. 14,</a:t>
            </a:r>
          </a:p>
          <a:p>
            <a:pPr marL="0" indent="0" algn="just">
              <a:buNone/>
            </a:pPr>
            <a:r>
              <a:rPr lang="cs-CZ" i="1" dirty="0">
                <a:solidFill>
                  <a:srgbClr val="000000"/>
                </a:solidFill>
              </a:rPr>
              <a:t>c) pravomocného rozhodnutí soudu o neplatnosti odvolání předchozího ředitele z funkce nebo pravomocného rozhodnutí o neplatnosti rozvázání pracovního poměru s předchozím ředitelem.</a:t>
            </a:r>
          </a:p>
          <a:p>
            <a:pPr algn="just"/>
            <a:endParaRPr lang="cs-CZ" dirty="0"/>
          </a:p>
        </p:txBody>
      </p:sp>
    </p:spTree>
    <p:extLst>
      <p:ext uri="{BB962C8B-B14F-4D97-AF65-F5344CB8AC3E}">
        <p14:creationId xmlns:p14="http://schemas.microsoft.com/office/powerpoint/2010/main" val="3815401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Ukončení výkonu funkce ředitele</a:t>
            </a:r>
            <a:endParaRPr lang="cs-CZ" dirty="0"/>
          </a:p>
        </p:txBody>
      </p:sp>
      <p:sp>
        <p:nvSpPr>
          <p:cNvPr id="3" name="Zástupný symbol pro obsah 2"/>
          <p:cNvSpPr>
            <a:spLocks noGrp="1"/>
          </p:cNvSpPr>
          <p:nvPr>
            <p:ph idx="1"/>
          </p:nvPr>
        </p:nvSpPr>
        <p:spPr/>
        <p:txBody>
          <a:bodyPr>
            <a:noAutofit/>
          </a:bodyPr>
          <a:lstStyle/>
          <a:p>
            <a:pPr marL="0" indent="0" algn="just">
              <a:buNone/>
            </a:pPr>
            <a:r>
              <a:rPr lang="cs-CZ" sz="2000" dirty="0">
                <a:cs typeface="Arial" panose="020B0604020202020204" pitchFamily="34" charset="0"/>
              </a:rPr>
              <a:t>Největší komplikace - důvodem pro odvolání ředitele je </a:t>
            </a:r>
            <a:r>
              <a:rPr lang="cs-CZ" sz="2000" b="1" u="sng" dirty="0">
                <a:cs typeface="Arial" panose="020B0604020202020204" pitchFamily="34" charset="0"/>
              </a:rPr>
              <a:t>závažné</a:t>
            </a:r>
            <a:r>
              <a:rPr lang="cs-CZ" sz="2000" dirty="0">
                <a:cs typeface="Arial" panose="020B0604020202020204" pitchFamily="34" charset="0"/>
              </a:rPr>
              <a:t> porušení nebo neplnění právních povinností vyplývajících z jeho činností, úkolů a pravomocí na vedoucím pracovním místě ředitele, které bylo zjištěno zejména inspekční činností České školní inspekce nebo zřizovatelem. </a:t>
            </a:r>
          </a:p>
          <a:p>
            <a:pPr marL="0" indent="0" algn="just">
              <a:buNone/>
            </a:pPr>
            <a:r>
              <a:rPr lang="cs-CZ" sz="2000" dirty="0">
                <a:cs typeface="Arial" panose="020B0604020202020204" pitchFamily="34" charset="0"/>
              </a:rPr>
              <a:t>Právě pojem </a:t>
            </a:r>
            <a:r>
              <a:rPr lang="cs-CZ" sz="2000" u="sng" dirty="0">
                <a:cs typeface="Arial" panose="020B0604020202020204" pitchFamily="34" charset="0"/>
              </a:rPr>
              <a:t>„závažné“ </a:t>
            </a:r>
            <a:r>
              <a:rPr lang="cs-CZ" sz="2000" dirty="0">
                <a:cs typeface="Arial" panose="020B0604020202020204" pitchFamily="34" charset="0"/>
              </a:rPr>
              <a:t>je důležitý pro posouzení oprávněnosti odvolání. </a:t>
            </a:r>
            <a:r>
              <a:rPr lang="cs-CZ" sz="2000" u="sng" dirty="0">
                <a:cs typeface="Arial" panose="020B0604020202020204" pitchFamily="34" charset="0"/>
              </a:rPr>
              <a:t>Pouze soudu přísluší posouzení toho, zda zjištěné porušení nebo neplnění právních povinností dosáhlo zákonem předvídané intenzity.</a:t>
            </a:r>
          </a:p>
          <a:p>
            <a:pPr marL="0" indent="0" algn="just">
              <a:buNone/>
            </a:pPr>
            <a:r>
              <a:rPr lang="cs-CZ" sz="2000" dirty="0">
                <a:cs typeface="Arial" panose="020B0604020202020204" pitchFamily="34" charset="0"/>
              </a:rPr>
              <a:t>Pokud vyjdeme z dosavadní judikatury, lze konstatovat, že porušení nebo neplnění právních povinností ředitelem musí být zaviněné (alespoň z nedbalosti). </a:t>
            </a:r>
          </a:p>
        </p:txBody>
      </p:sp>
    </p:spTree>
    <p:extLst>
      <p:ext uri="{BB962C8B-B14F-4D97-AF65-F5344CB8AC3E}">
        <p14:creationId xmlns:p14="http://schemas.microsoft.com/office/powerpoint/2010/main" val="9297769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Ukončení výkonu funkce ředitele</a:t>
            </a:r>
            <a:endParaRPr lang="cs-CZ" dirty="0"/>
          </a:p>
        </p:txBody>
      </p:sp>
      <p:sp>
        <p:nvSpPr>
          <p:cNvPr id="3" name="Zástupný symbol pro obsah 2"/>
          <p:cNvSpPr>
            <a:spLocks noGrp="1"/>
          </p:cNvSpPr>
          <p:nvPr>
            <p:ph idx="1"/>
          </p:nvPr>
        </p:nvSpPr>
        <p:spPr/>
        <p:txBody>
          <a:bodyPr>
            <a:noAutofit/>
          </a:bodyPr>
          <a:lstStyle/>
          <a:p>
            <a:pPr marL="0" indent="0" algn="just">
              <a:buNone/>
            </a:pPr>
            <a:r>
              <a:rPr lang="cs-CZ" dirty="0">
                <a:cs typeface="Arial" panose="020B0604020202020204" pitchFamily="34" charset="0"/>
              </a:rPr>
              <a:t>Pojem „závažného porušení nebo neplnění právních povinností vyplývajících z vykonávané funkce“ chápat jako povinnost, kterou s výkonem funkce ředitele spojují právní předpisy (školské, pracovněprávní, finanční, účetní atd.). </a:t>
            </a:r>
          </a:p>
          <a:p>
            <a:pPr algn="just"/>
            <a:endParaRPr lang="cs-CZ" dirty="0">
              <a:cs typeface="Arial" panose="020B0604020202020204" pitchFamily="34" charset="0"/>
            </a:endParaRPr>
          </a:p>
          <a:p>
            <a:pPr marL="0" indent="0" algn="just">
              <a:buNone/>
            </a:pPr>
            <a:r>
              <a:rPr lang="cs-CZ" dirty="0">
                <a:cs typeface="Arial" panose="020B0604020202020204" pitchFamily="34" charset="0"/>
              </a:rPr>
              <a:t>I v případě, kdy ředitel školy nevykonává všechny činnosti sám, ale pověří některé zaměstnance, je jeho povinností jako vedoucího zaměstnance řídit a kontrolovat práci svých podřízených.</a:t>
            </a:r>
          </a:p>
        </p:txBody>
      </p:sp>
    </p:spTree>
    <p:extLst>
      <p:ext uri="{BB962C8B-B14F-4D97-AF65-F5344CB8AC3E}">
        <p14:creationId xmlns:p14="http://schemas.microsoft.com/office/powerpoint/2010/main" val="3880170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Právní základy vztahu mezi zřizovatelem a ředitelem školy</a:t>
            </a:r>
          </a:p>
        </p:txBody>
      </p:sp>
      <p:sp>
        <p:nvSpPr>
          <p:cNvPr id="3" name="Zástupný symbol pro obsah 2"/>
          <p:cNvSpPr>
            <a:spLocks noGrp="1"/>
          </p:cNvSpPr>
          <p:nvPr>
            <p:ph idx="1"/>
          </p:nvPr>
        </p:nvSpPr>
        <p:spPr/>
        <p:txBody>
          <a:bodyPr/>
          <a:lstStyle/>
          <a:p>
            <a:pPr marL="342900" indent="-342900" algn="just">
              <a:buFont typeface="Wingdings" panose="05000000000000000000" pitchFamily="2" charset="2"/>
              <a:buChar char="§"/>
            </a:pPr>
            <a:r>
              <a:rPr lang="cs-CZ" dirty="0"/>
              <a:t>Zákon č. 561/2004 Sb., o předškolním, základním, středním, vyšším odborném a jiném vzdělávání (školský zákon), ve znění pozdějších předpisů</a:t>
            </a:r>
          </a:p>
          <a:p>
            <a:pPr marL="342900" indent="-342900" algn="just">
              <a:buFont typeface="Wingdings" panose="05000000000000000000" pitchFamily="2" charset="2"/>
              <a:buChar char="§"/>
            </a:pPr>
            <a:r>
              <a:rPr lang="cs-CZ" dirty="0"/>
              <a:t>Zákon č. 250/2005 Sb., o rozpočtových pravidlech územních rozpočtů, ve znění pozdějších předpisů</a:t>
            </a:r>
          </a:p>
          <a:p>
            <a:pPr marL="342900" indent="-342900" algn="just">
              <a:buFont typeface="Wingdings" panose="05000000000000000000" pitchFamily="2" charset="2"/>
              <a:buChar char="§"/>
            </a:pPr>
            <a:r>
              <a:rPr lang="cs-CZ" dirty="0"/>
              <a:t>Zákon č. 500/2004 Sb., správní řád, ve znění pozdějších předpisů</a:t>
            </a:r>
          </a:p>
          <a:p>
            <a:pPr marL="342900" indent="-342900" algn="just">
              <a:buFont typeface="Wingdings" panose="05000000000000000000" pitchFamily="2" charset="2"/>
              <a:buChar char="§"/>
            </a:pPr>
            <a:r>
              <a:rPr lang="cs-CZ" dirty="0"/>
              <a:t>Zákon č. 89/2012 Sb., občanský zákoník, ve znění pozdějších předpisů</a:t>
            </a:r>
          </a:p>
          <a:p>
            <a:pPr marL="342900" indent="-342900" algn="just">
              <a:buFont typeface="Wingdings" panose="05000000000000000000" pitchFamily="2" charset="2"/>
              <a:buChar char="§"/>
            </a:pPr>
            <a:r>
              <a:rPr lang="cs-CZ" dirty="0"/>
              <a:t>Zákon č. 262/2006 Sb., zákoník práce, ve znění pozdějších předpisů</a:t>
            </a:r>
          </a:p>
        </p:txBody>
      </p:sp>
    </p:spTree>
    <p:extLst>
      <p:ext uri="{BB962C8B-B14F-4D97-AF65-F5344CB8AC3E}">
        <p14:creationId xmlns:p14="http://schemas.microsoft.com/office/powerpoint/2010/main" val="18769110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Ukončení výkonu funkce ředitele</a:t>
            </a:r>
            <a:endParaRPr lang="cs-CZ" dirty="0"/>
          </a:p>
        </p:txBody>
      </p:sp>
      <p:sp>
        <p:nvSpPr>
          <p:cNvPr id="3" name="Zástupný symbol pro obsah 2"/>
          <p:cNvSpPr>
            <a:spLocks noGrp="1"/>
          </p:cNvSpPr>
          <p:nvPr>
            <p:ph idx="1"/>
          </p:nvPr>
        </p:nvSpPr>
        <p:spPr>
          <a:xfrm>
            <a:off x="1295401" y="2556932"/>
            <a:ext cx="9601196" cy="3451982"/>
          </a:xfrm>
        </p:spPr>
        <p:txBody>
          <a:bodyPr>
            <a:noAutofit/>
          </a:bodyPr>
          <a:lstStyle/>
          <a:p>
            <a:pPr marL="0" indent="0">
              <a:buNone/>
            </a:pPr>
            <a:r>
              <a:rPr lang="cs-CZ" dirty="0">
                <a:cs typeface="Arial" panose="020B0604020202020204" pitchFamily="34" charset="0"/>
              </a:rPr>
              <a:t>Ustanovení § 168 odst. 1 písm. i) školského zákona</a:t>
            </a:r>
            <a:endParaRPr lang="cs-CZ" dirty="0"/>
          </a:p>
          <a:p>
            <a:pPr marL="0" indent="0" algn="just">
              <a:buNone/>
            </a:pPr>
            <a:r>
              <a:rPr lang="cs-CZ" sz="2000" i="1" dirty="0">
                <a:solidFill>
                  <a:srgbClr val="000000"/>
                </a:solidFill>
              </a:rPr>
              <a:t>Školská rada podává návrh na vyhlášení konkursu na ředitele školy.</a:t>
            </a:r>
            <a:endParaRPr lang="cs-CZ" sz="2000" dirty="0">
              <a:solidFill>
                <a:srgbClr val="000000"/>
              </a:solidFill>
            </a:endParaRPr>
          </a:p>
          <a:p>
            <a:pPr marL="0" indent="0" algn="just">
              <a:buNone/>
            </a:pPr>
            <a:r>
              <a:rPr lang="cs-CZ" dirty="0">
                <a:solidFill>
                  <a:srgbClr val="000000"/>
                </a:solidFill>
              </a:rPr>
              <a:t>Ustanovení § 166 odst. 3 školského zákona</a:t>
            </a:r>
          </a:p>
          <a:p>
            <a:pPr marL="0" indent="0" algn="just">
              <a:buNone/>
            </a:pPr>
            <a:r>
              <a:rPr lang="cs-CZ" sz="2000" i="1" u="sng" dirty="0">
                <a:cs typeface="Arial" panose="020B0604020202020204" pitchFamily="34" charset="0"/>
              </a:rPr>
              <a:t>V období od začátku šestého měsíce do konce čtvrtého měsíce před uplynutím období 6 let výkonu práce </a:t>
            </a:r>
            <a:r>
              <a:rPr lang="cs-CZ" sz="2000" i="1" dirty="0">
                <a:cs typeface="Arial" panose="020B0604020202020204" pitchFamily="34" charset="0"/>
              </a:rPr>
              <a:t>na pracovním místě ředitele školy nebo školského zařízení </a:t>
            </a:r>
            <a:r>
              <a:rPr lang="cs-CZ" sz="2000" i="1" u="sng" dirty="0">
                <a:cs typeface="Arial" panose="020B0604020202020204" pitchFamily="34" charset="0"/>
              </a:rPr>
              <a:t>může zřizovatel vyhlásit </a:t>
            </a:r>
            <a:r>
              <a:rPr lang="cs-CZ" sz="2000" i="1" dirty="0">
                <a:cs typeface="Arial" panose="020B0604020202020204" pitchFamily="34" charset="0"/>
              </a:rPr>
              <a:t>na toto pracovní místo </a:t>
            </a:r>
            <a:r>
              <a:rPr lang="cs-CZ" sz="2000" i="1" u="sng" dirty="0">
                <a:cs typeface="Arial" panose="020B0604020202020204" pitchFamily="34" charset="0"/>
              </a:rPr>
              <a:t>konkurs</a:t>
            </a:r>
            <a:r>
              <a:rPr lang="cs-CZ" sz="2000" i="1" dirty="0">
                <a:cs typeface="Arial" panose="020B0604020202020204" pitchFamily="34" charset="0"/>
              </a:rPr>
              <a:t>; v takovém případě odvolá ředitele k poslednímu dni šestiletého období. </a:t>
            </a:r>
            <a:r>
              <a:rPr lang="cs-CZ" sz="2000" i="1" u="sng" dirty="0">
                <a:cs typeface="Arial" panose="020B0604020202020204" pitchFamily="34" charset="0"/>
              </a:rPr>
              <a:t>Zřizovatel vyhlásí konkurs a odvolá ředitele vždy, obdrží-li před začátkem lhůty pro vyhlášení konkursu návrh na jeho vyhlášení od České školní inspekce nebo školské rady</a:t>
            </a:r>
            <a:r>
              <a:rPr lang="cs-CZ" sz="2000" i="1" dirty="0">
                <a:cs typeface="Arial" panose="020B0604020202020204" pitchFamily="34" charset="0"/>
              </a:rPr>
              <a:t>. Jestliže zřizovatel nevyhlásí konkurs a neodvolá ředitele podle věty první nebo druhé, počíná dnem následujícím po konci dosavadního šestiletého období běžet další šestileté období.</a:t>
            </a:r>
          </a:p>
        </p:txBody>
      </p:sp>
    </p:spTree>
    <p:extLst>
      <p:ext uri="{BB962C8B-B14F-4D97-AF65-F5344CB8AC3E}">
        <p14:creationId xmlns:p14="http://schemas.microsoft.com/office/powerpoint/2010/main" val="79034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Vzdání se funkce – aktivita zřizovatele</a:t>
            </a:r>
          </a:p>
        </p:txBody>
      </p:sp>
      <p:sp>
        <p:nvSpPr>
          <p:cNvPr id="3" name="Zástupný symbol pro obsah 2"/>
          <p:cNvSpPr>
            <a:spLocks noGrp="1"/>
          </p:cNvSpPr>
          <p:nvPr>
            <p:ph idx="1"/>
          </p:nvPr>
        </p:nvSpPr>
        <p:spPr/>
        <p:txBody>
          <a:bodyPr>
            <a:normAutofit fontScale="92500"/>
          </a:bodyPr>
          <a:lstStyle/>
          <a:p>
            <a:pPr marL="0" indent="0" algn="just">
              <a:buNone/>
            </a:pPr>
            <a:r>
              <a:rPr lang="cs-CZ" dirty="0"/>
              <a:t>Zřizovatel také musí velmi aktivní v případě, že se ředitel školy vzdá své funkce a nemá statutárního zástupce. Nemá-li ředitel jím jmenovaného zástupce (tato povinnost by měla být stanovována ve zřizovací listině a zřizovatelem i důsledně vyžadována), může zřizovatel:</a:t>
            </a:r>
          </a:p>
          <a:p>
            <a:pPr marL="0" indent="0" algn="just">
              <a:buNone/>
            </a:pPr>
            <a:r>
              <a:rPr lang="cs-CZ" dirty="0"/>
              <a:t>1) Iniciovat změnu zřizovací listiny, ve které stanoví, že pro případ neexistence ředitele ani jím jmenovaného zástupce je oprávněn statutární orgán jmenovat sám. Následně po provedení takovéto úpravy zřizovatel jmenuje vhodnou osobu jako zástupce ředitele s plným rozsahem práv a povinností statutárního orgánu po nutnou dobu do jmenování ředitele na základě konkursního řízení anebo</a:t>
            </a:r>
          </a:p>
        </p:txBody>
      </p:sp>
    </p:spTree>
    <p:extLst>
      <p:ext uri="{BB962C8B-B14F-4D97-AF65-F5344CB8AC3E}">
        <p14:creationId xmlns:p14="http://schemas.microsoft.com/office/powerpoint/2010/main" val="40519483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Vzdání se funkce – aktivita zřizovatele</a:t>
            </a:r>
          </a:p>
        </p:txBody>
      </p:sp>
      <p:sp>
        <p:nvSpPr>
          <p:cNvPr id="3" name="Zástupný symbol pro obsah 2"/>
          <p:cNvSpPr>
            <a:spLocks noGrp="1"/>
          </p:cNvSpPr>
          <p:nvPr>
            <p:ph idx="1"/>
          </p:nvPr>
        </p:nvSpPr>
        <p:spPr/>
        <p:txBody>
          <a:bodyPr>
            <a:normAutofit lnSpcReduction="10000"/>
          </a:bodyPr>
          <a:lstStyle/>
          <a:p>
            <a:pPr marL="0" indent="0" algn="just">
              <a:buNone/>
            </a:pPr>
            <a:r>
              <a:rPr lang="cs-CZ" dirty="0"/>
              <a:t>2) dle § 165 odst. 10 školského zákona může zřizovatel jmenovat ředitele na dobu určitou, a to, než bude jmenován ředitel na základě konkursního řízení: „Pokud škola nebo školské zařízení uvedené v odstavci 2 nemá ředitele, může zřizovatel jmenovat ředitele školy na vedoucí pracovní místo bez konkursního řízení na dobu určitou do doby jmenování ředitele podle odstavce 2. Zřizovatel vyhlásí konkursní řízení podle odstavce 2 bez zbytečného odkladu.“,</a:t>
            </a:r>
          </a:p>
          <a:p>
            <a:pPr marL="0" indent="0" algn="just">
              <a:buNone/>
            </a:pPr>
            <a:r>
              <a:rPr lang="cs-CZ" dirty="0"/>
              <a:t>3) pokud ředitel rezignoval k určitému budoucímu datu, vyzvat odstupujícího ředitele ke jmenování vhodné osoby svým zástupcem v plném rozsahu práv a povinností.</a:t>
            </a:r>
          </a:p>
        </p:txBody>
      </p:sp>
    </p:spTree>
    <p:extLst>
      <p:ext uri="{BB962C8B-B14F-4D97-AF65-F5344CB8AC3E}">
        <p14:creationId xmlns:p14="http://schemas.microsoft.com/office/powerpoint/2010/main" val="25322300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pPr algn="ctr"/>
            <a:r>
              <a:rPr lang="cs-CZ" sz="6600" dirty="0">
                <a:latin typeface="Franklin Gothic Demi" panose="020B0703020102020204" pitchFamily="34" charset="0"/>
              </a:rPr>
              <a:t>Děkuji za pozornost.</a:t>
            </a:r>
            <a:endParaRPr lang="cs-CZ" sz="6600" dirty="0"/>
          </a:p>
        </p:txBody>
      </p:sp>
      <p:sp>
        <p:nvSpPr>
          <p:cNvPr id="5" name="Zástupný symbol pro text 4"/>
          <p:cNvSpPr>
            <a:spLocks noGrp="1"/>
          </p:cNvSpPr>
          <p:nvPr>
            <p:ph type="body" idx="1"/>
          </p:nvPr>
        </p:nvSpPr>
        <p:spPr/>
        <p:txBody>
          <a:bodyPr/>
          <a:lstStyle/>
          <a:p>
            <a:pPr algn="ctr"/>
            <a:r>
              <a:rPr lang="cs-CZ" dirty="0">
                <a:solidFill>
                  <a:schemeClr val="bg1">
                    <a:lumMod val="65000"/>
                  </a:schemeClr>
                </a:solidFill>
                <a:latin typeface="Franklin Gothic Demi" panose="020B0703020102020204" pitchFamily="34" charset="0"/>
              </a:rPr>
              <a:t>judr.janeckova@seznam.cz</a:t>
            </a:r>
          </a:p>
          <a:p>
            <a:pPr algn="ctr"/>
            <a:endParaRPr lang="cs-CZ" dirty="0"/>
          </a:p>
        </p:txBody>
      </p:sp>
    </p:spTree>
    <p:extLst>
      <p:ext uri="{BB962C8B-B14F-4D97-AF65-F5344CB8AC3E}">
        <p14:creationId xmlns:p14="http://schemas.microsoft.com/office/powerpoint/2010/main" val="524315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Jmenování</a:t>
            </a:r>
          </a:p>
        </p:txBody>
      </p:sp>
      <p:sp>
        <p:nvSpPr>
          <p:cNvPr id="3" name="Zástupný symbol pro obsah 2"/>
          <p:cNvSpPr>
            <a:spLocks noGrp="1"/>
          </p:cNvSpPr>
          <p:nvPr>
            <p:ph idx="1"/>
          </p:nvPr>
        </p:nvSpPr>
        <p:spPr/>
        <p:txBody>
          <a:bodyPr>
            <a:normAutofit lnSpcReduction="10000"/>
          </a:bodyPr>
          <a:lstStyle/>
          <a:p>
            <a:pPr marL="0" indent="0" algn="just">
              <a:buNone/>
            </a:pPr>
            <a:r>
              <a:rPr lang="cs-CZ" b="1" dirty="0"/>
              <a:t>§ 166 odst. 2 školského zákona </a:t>
            </a:r>
            <a:r>
              <a:rPr lang="cs-CZ" dirty="0"/>
              <a:t>- </a:t>
            </a:r>
            <a:r>
              <a:rPr lang="cs-CZ" u="sng" dirty="0"/>
              <a:t>Ředitele školské právnické osoby</a:t>
            </a:r>
            <a:r>
              <a:rPr lang="cs-CZ" dirty="0"/>
              <a:t> zřizované ministerstvem, krajem, obcí nebo svazkem obcí, ředitele příspěvkové organizace nebo vedoucího organizační složky státu nebo její součásti </a:t>
            </a:r>
            <a:r>
              <a:rPr lang="cs-CZ" u="sng" dirty="0"/>
              <a:t>jmenuje na vedoucí pracovní místo zřizovatel</a:t>
            </a:r>
            <a:r>
              <a:rPr lang="cs-CZ" dirty="0"/>
              <a:t> na základě jím vyhlášeného konkursního řízení. </a:t>
            </a:r>
          </a:p>
          <a:p>
            <a:pPr marL="0" indent="0" algn="just">
              <a:buNone/>
            </a:pPr>
            <a:r>
              <a:rPr lang="cs-CZ" u="sng" dirty="0"/>
              <a:t>Souhlasem se jmenováním se ředitel stává vedoucím zaměstnancem </a:t>
            </a:r>
            <a:r>
              <a:rPr lang="cs-CZ" dirty="0"/>
              <a:t>se všemi právy a povinnostmi, které pro něj vyplývají ze školského zákona, a předpokládá-li to zřizovací listina, zároveň statutárním orgánem, který za školu právně jedná.</a:t>
            </a:r>
          </a:p>
        </p:txBody>
      </p:sp>
    </p:spTree>
    <p:extLst>
      <p:ext uri="{BB962C8B-B14F-4D97-AF65-F5344CB8AC3E}">
        <p14:creationId xmlns:p14="http://schemas.microsoft.com/office/powerpoint/2010/main" val="3926459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Postavení ředitele </a:t>
            </a:r>
          </a:p>
        </p:txBody>
      </p:sp>
      <p:sp>
        <p:nvSpPr>
          <p:cNvPr id="3" name="Zástupný symbol pro obsah 2"/>
          <p:cNvSpPr>
            <a:spLocks noGrp="1"/>
          </p:cNvSpPr>
          <p:nvPr>
            <p:ph idx="1"/>
          </p:nvPr>
        </p:nvSpPr>
        <p:spPr/>
        <p:txBody>
          <a:bodyPr>
            <a:normAutofit fontScale="77500" lnSpcReduction="20000"/>
          </a:bodyPr>
          <a:lstStyle/>
          <a:p>
            <a:pPr marL="0" indent="0" algn="just">
              <a:buNone/>
            </a:pPr>
            <a:r>
              <a:rPr lang="cs-CZ" sz="3600" b="1" u="sng" dirty="0"/>
              <a:t>Dvě role:</a:t>
            </a:r>
          </a:p>
          <a:p>
            <a:pPr algn="just"/>
            <a:endParaRPr lang="cs-CZ" sz="2800" b="1" dirty="0"/>
          </a:p>
          <a:p>
            <a:pPr marL="0" indent="0" algn="just">
              <a:buNone/>
            </a:pPr>
            <a:r>
              <a:rPr lang="cs-CZ" sz="2800" b="1" dirty="0"/>
              <a:t>Statutární orgán, který jedná jménem školy</a:t>
            </a:r>
          </a:p>
          <a:p>
            <a:pPr marL="0" indent="0" algn="just">
              <a:buNone/>
            </a:pPr>
            <a:r>
              <a:rPr lang="cs-CZ" i="1" dirty="0"/>
              <a:t>=</a:t>
            </a:r>
            <a:r>
              <a:rPr lang="cs-CZ" dirty="0"/>
              <a:t> </a:t>
            </a:r>
            <a:r>
              <a:rPr lang="cs-CZ" i="1" dirty="0"/>
              <a:t>Ředitel školy je statutárním zástupcem, tedy je jedinou osobou, která je oprávněná zastupovat školu jako právní subjekt v celém rozsahu, jednat za ni navenek, podepisovat smlouvy, rozhodovat o vnitřních záležitostech školy, odpovídá za použití finančních prostředků státního rozpočtu v souladu s účelem, na který byly přiděleny. </a:t>
            </a:r>
          </a:p>
          <a:p>
            <a:pPr marL="0" indent="0" algn="just">
              <a:buNone/>
            </a:pPr>
            <a:r>
              <a:rPr lang="cs-CZ" sz="2800" b="1" dirty="0"/>
              <a:t>Vedoucí zaměstnanec:</a:t>
            </a:r>
          </a:p>
          <a:p>
            <a:pPr marL="0" indent="0" algn="just">
              <a:buNone/>
            </a:pPr>
            <a:r>
              <a:rPr lang="cs-CZ" i="1" dirty="0"/>
              <a:t>= další kompetence jsou upraveny především ve školském zákoně a v zákoně o pedagogických pracovnících atd.</a:t>
            </a:r>
          </a:p>
          <a:p>
            <a:pPr marL="0" indent="0" algn="just">
              <a:buNone/>
            </a:pPr>
            <a:r>
              <a:rPr lang="cs-CZ" i="1" dirty="0"/>
              <a:t>= činnost související s chodem školy + činnost při zastupování zaměstnavatele</a:t>
            </a:r>
          </a:p>
        </p:txBody>
      </p:sp>
    </p:spTree>
    <p:extLst>
      <p:ext uri="{BB962C8B-B14F-4D97-AF65-F5344CB8AC3E}">
        <p14:creationId xmlns:p14="http://schemas.microsoft.com/office/powerpoint/2010/main" val="1247234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Postavení ředitele</a:t>
            </a:r>
          </a:p>
        </p:txBody>
      </p:sp>
      <p:sp>
        <p:nvSpPr>
          <p:cNvPr id="3" name="Zástupný symbol pro obsah 2"/>
          <p:cNvSpPr>
            <a:spLocks noGrp="1"/>
          </p:cNvSpPr>
          <p:nvPr>
            <p:ph idx="1"/>
          </p:nvPr>
        </p:nvSpPr>
        <p:spPr/>
        <p:txBody>
          <a:bodyPr>
            <a:normAutofit/>
          </a:bodyPr>
          <a:lstStyle/>
          <a:p>
            <a:pPr algn="just"/>
            <a:endParaRPr lang="cs-CZ" dirty="0"/>
          </a:p>
          <a:p>
            <a:pPr marL="0" indent="0" algn="just">
              <a:buNone/>
            </a:pPr>
            <a:r>
              <a:rPr lang="cs-CZ" dirty="0"/>
              <a:t>Žádný zákon nepřepokládá v rovině pracovního práva podřízený vztah mezi vedoucím zaměstnancem (ředitelem školy) a nadřízeným orgánem (zřizovatelem školy)</a:t>
            </a:r>
          </a:p>
          <a:p>
            <a:pPr marL="0" indent="0" algn="just">
              <a:buNone/>
            </a:pPr>
            <a:endParaRPr lang="cs-CZ" sz="2800" dirty="0"/>
          </a:p>
          <a:p>
            <a:pPr algn="just">
              <a:buFont typeface="Symbol"/>
              <a:buChar char="Þ"/>
            </a:pPr>
            <a:r>
              <a:rPr lang="cs-CZ" sz="2800" b="1" dirty="0"/>
              <a:t> Ředitel školy není zaměstnancem zřizovatele.</a:t>
            </a:r>
          </a:p>
          <a:p>
            <a:endParaRPr lang="cs-CZ" dirty="0"/>
          </a:p>
        </p:txBody>
      </p:sp>
    </p:spTree>
    <p:extLst>
      <p:ext uri="{BB962C8B-B14F-4D97-AF65-F5344CB8AC3E}">
        <p14:creationId xmlns:p14="http://schemas.microsoft.com/office/powerpoint/2010/main" val="2824373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Postavení ředitele </a:t>
            </a:r>
          </a:p>
        </p:txBody>
      </p:sp>
      <p:sp>
        <p:nvSpPr>
          <p:cNvPr id="3" name="Zástupný symbol pro obsah 2"/>
          <p:cNvSpPr>
            <a:spLocks noGrp="1"/>
          </p:cNvSpPr>
          <p:nvPr>
            <p:ph idx="1"/>
          </p:nvPr>
        </p:nvSpPr>
        <p:spPr/>
        <p:txBody>
          <a:bodyPr>
            <a:normAutofit fontScale="70000" lnSpcReduction="20000"/>
          </a:bodyPr>
          <a:lstStyle/>
          <a:p>
            <a:pPr marL="0" indent="0" algn="just">
              <a:buNone/>
            </a:pPr>
            <a:r>
              <a:rPr lang="cs-CZ" dirty="0"/>
              <a:t>K tomuto závěru došla i judikatura, která je dlouhodobě konstantní:</a:t>
            </a:r>
          </a:p>
          <a:p>
            <a:pPr marL="0" indent="0" algn="just">
              <a:buNone/>
            </a:pPr>
            <a:r>
              <a:rPr lang="cs-CZ" b="1" dirty="0"/>
              <a:t>Nejvyšší soud ČR ve svém rozhodnutí  č. j. 21 </a:t>
            </a:r>
            <a:r>
              <a:rPr lang="cs-CZ" b="1" dirty="0" err="1"/>
              <a:t>Cdo</a:t>
            </a:r>
            <a:r>
              <a:rPr lang="cs-CZ" b="1" dirty="0"/>
              <a:t> 3863/2007, ze dne 16.9.2008 uvedl:</a:t>
            </a:r>
          </a:p>
          <a:p>
            <a:pPr marL="0" indent="0" algn="just">
              <a:buNone/>
            </a:pPr>
            <a:r>
              <a:rPr lang="cs-CZ" i="1" dirty="0"/>
              <a:t>„Zvláštním předpisem, podle něhož se ve smyslu ustanovení § 27 odst. 4 zák. práce zakládá pracovní poměr zaměstnanců u zaměstnavatelů ve školství, je ustanovení § 166 odst. 2 školského zákona. </a:t>
            </a:r>
          </a:p>
          <a:p>
            <a:pPr marL="0" indent="0" algn="just">
              <a:buNone/>
            </a:pPr>
            <a:r>
              <a:rPr lang="cs-CZ" i="1" dirty="0"/>
              <a:t>Výkon práv a povinností zřizovatele je třeba v pracovněprávních vztazích důsledně odlišovat od výkonu práv a povinností zaměstnavatele; </a:t>
            </a:r>
            <a:r>
              <a:rPr lang="cs-CZ" i="1" u="sng" dirty="0"/>
              <a:t>zřizovatel se ani v rozsahu svých zákonných práv a povinností nestává zaměstnavatelem </a:t>
            </a:r>
            <a:r>
              <a:rPr lang="cs-CZ" i="1" dirty="0"/>
              <a:t>a ani v tomto rozsahu nevstupuje do práv a povinností zaměstnavatele. Přestože na základě jím provedeného „vnějšího jmenování“ vzniká (popřípadě, byl-li již jmenovaný ředitel nebo vedoucí u zaměstnavatele již zaměstnán, se mění) pracovní poměr mezi zaměstnancem a školskou právnickou osobou (příspěvkovou organizací nebo státem) a přestože odvoláním ředitele (vedoucího) těchto školských zařízení z funkce dochází k suspenzi pracovního závazku ohledně uvedeného druhu práce, </a:t>
            </a:r>
            <a:r>
              <a:rPr lang="cs-CZ" i="1" u="sng" dirty="0"/>
              <a:t>nevzniká mezi zřizovatelem a tímto zaměstnancem pracovněprávní vztah</a:t>
            </a:r>
            <a:r>
              <a:rPr lang="cs-CZ" i="1" dirty="0"/>
              <a:t> a zřizovatel se nestává dalším (třetím) účastníkem pracovněprávního vztahu mezi zaměstnancem a školskou právnickou osobou (příspěvkovou organizací nebo státem).“</a:t>
            </a:r>
          </a:p>
        </p:txBody>
      </p:sp>
    </p:spTree>
    <p:extLst>
      <p:ext uri="{BB962C8B-B14F-4D97-AF65-F5344CB8AC3E}">
        <p14:creationId xmlns:p14="http://schemas.microsoft.com/office/powerpoint/2010/main" val="5652417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a">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152</TotalTime>
  <Words>4969</Words>
  <Application>Microsoft Office PowerPoint</Application>
  <PresentationFormat>Širokoúhlá obrazovka</PresentationFormat>
  <Paragraphs>257</Paragraphs>
  <Slides>53</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53</vt:i4>
      </vt:variant>
    </vt:vector>
  </HeadingPairs>
  <TitlesOfParts>
    <vt:vector size="60" baseType="lpstr">
      <vt:lpstr>Arial</vt:lpstr>
      <vt:lpstr>Calibri</vt:lpstr>
      <vt:lpstr>Franklin Gothic Demi</vt:lpstr>
      <vt:lpstr>Garamond</vt:lpstr>
      <vt:lpstr>Symbol</vt:lpstr>
      <vt:lpstr>Wingdings</vt:lpstr>
      <vt:lpstr>Organika</vt:lpstr>
      <vt:lpstr>Vztah obce/kraje jako zřizovatele a ředitele školy </vt:lpstr>
      <vt:lpstr>ÚVOD</vt:lpstr>
      <vt:lpstr>Kde jsou největší problémy?</vt:lpstr>
      <vt:lpstr>Kde jsou největší problémy?</vt:lpstr>
      <vt:lpstr>Právní základy vztahu mezi zřizovatelem a ředitelem školy</vt:lpstr>
      <vt:lpstr>Jmenování</vt:lpstr>
      <vt:lpstr>Postavení ředitele </vt:lpstr>
      <vt:lpstr>Postavení ředitele</vt:lpstr>
      <vt:lpstr>Postavení ředitele </vt:lpstr>
      <vt:lpstr>Zřizovatel v postavení „zaměstnavatele“ vůči řediteli školy</vt:lpstr>
      <vt:lpstr>Odměňování ředitele školy</vt:lpstr>
      <vt:lpstr>Odměňování ředitele školy</vt:lpstr>
      <vt:lpstr>Metodické doporučení pro zřizovatele k odměňování ředitelů</vt:lpstr>
      <vt:lpstr>Plat ředitele školy</vt:lpstr>
      <vt:lpstr>Plat ředitele školy</vt:lpstr>
      <vt:lpstr>Příplatek za vedení</vt:lpstr>
      <vt:lpstr>Příplatek za vedení</vt:lpstr>
      <vt:lpstr>Osobní příplatek</vt:lpstr>
      <vt:lpstr>Odměny</vt:lpstr>
      <vt:lpstr>Platový výměr - vzor</vt:lpstr>
      <vt:lpstr>Vztah zřizovatele k ostatním pracovníkům školy</vt:lpstr>
      <vt:lpstr>Ředitel školy sám sobě zaměstnavatelem???</vt:lpstr>
      <vt:lpstr>Ředitel školy sám sobě zaměstnavatelem???</vt:lpstr>
      <vt:lpstr>Ředitel školy sám sobě zaměstnavatelem???</vt:lpstr>
      <vt:lpstr>Jmenování zástupce ředitele</vt:lpstr>
      <vt:lpstr>Zástupce statutárního orgánu  x  zástupce ředitele školy</vt:lpstr>
      <vt:lpstr>Zástupce statutárního orgánu  x  zástupce ředitele školy</vt:lpstr>
      <vt:lpstr>Zástupce statutárního orgánu  x  zástupce ředitele školy</vt:lpstr>
      <vt:lpstr>Zástupce statutárního orgánu  x  zástupce ředitele školy</vt:lpstr>
      <vt:lpstr>Zástupce statutárního orgánu  x  zástupce ředitele školy</vt:lpstr>
      <vt:lpstr>Zřizovací listina</vt:lpstr>
      <vt:lpstr>Zřizovací listina</vt:lpstr>
      <vt:lpstr>Zřizovací listina</vt:lpstr>
      <vt:lpstr>Zřizovací listina</vt:lpstr>
      <vt:lpstr>Školská rada</vt:lpstr>
      <vt:lpstr>Školská rada</vt:lpstr>
      <vt:lpstr>Přijímací řízení</vt:lpstr>
      <vt:lpstr>Přijímací řízení</vt:lpstr>
      <vt:lpstr>Přijímací řízení</vt:lpstr>
      <vt:lpstr>Výroční zpráva</vt:lpstr>
      <vt:lpstr>Výroční zpráva</vt:lpstr>
      <vt:lpstr>Výroční zpráva</vt:lpstr>
      <vt:lpstr>Výroční zpráva</vt:lpstr>
      <vt:lpstr>Výroční zpráva</vt:lpstr>
      <vt:lpstr>Výjimka z nejvyššího počtu dětí, žáků a studentů</vt:lpstr>
      <vt:lpstr>Ukončení výkonu funkce ředitele</vt:lpstr>
      <vt:lpstr>Ukončení výkonu funkce ředitele</vt:lpstr>
      <vt:lpstr>Ukončení výkonu funkce ředitele</vt:lpstr>
      <vt:lpstr>Ukončení výkonu funkce ředitele</vt:lpstr>
      <vt:lpstr>Ukončení výkonu funkce ředitele</vt:lpstr>
      <vt:lpstr>Vzdání se funkce – aktivita zřizovatele</vt:lpstr>
      <vt:lpstr>Vzdání se funkce – aktivita zřizovatele</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Vztah zřizovatele a ředitele školy</dc:title>
  <dc:creator>Eva Janečková</dc:creator>
  <cp:lastModifiedBy>Petr - technická podpora AE</cp:lastModifiedBy>
  <cp:revision>16</cp:revision>
  <dcterms:created xsi:type="dcterms:W3CDTF">2022-12-30T19:59:13Z</dcterms:created>
  <dcterms:modified xsi:type="dcterms:W3CDTF">2023-01-14T21:13:52Z</dcterms:modified>
</cp:coreProperties>
</file>